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57" r:id="rId3"/>
    <p:sldId id="260" r:id="rId4"/>
    <p:sldId id="259" r:id="rId5"/>
    <p:sldId id="258" r:id="rId6"/>
    <p:sldId id="273" r:id="rId7"/>
    <p:sldId id="264" r:id="rId8"/>
    <p:sldId id="261" r:id="rId9"/>
    <p:sldId id="262" r:id="rId10"/>
    <p:sldId id="263" r:id="rId11"/>
    <p:sldId id="267" r:id="rId12"/>
    <p:sldId id="275" r:id="rId13"/>
    <p:sldId id="266" r:id="rId14"/>
    <p:sldId id="268" r:id="rId15"/>
    <p:sldId id="269" r:id="rId16"/>
    <p:sldId id="276" r:id="rId17"/>
    <p:sldId id="279" r:id="rId18"/>
    <p:sldId id="278" r:id="rId19"/>
    <p:sldId id="280" r:id="rId20"/>
    <p:sldId id="277" r:id="rId21"/>
    <p:sldId id="270" r:id="rId22"/>
    <p:sldId id="271" r:id="rId23"/>
    <p:sldId id="281" r:id="rId2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6" autoAdjust="0"/>
    <p:restoredTop sz="75776" autoAdjust="0"/>
  </p:normalViewPr>
  <p:slideViewPr>
    <p:cSldViewPr snapToGrid="0">
      <p:cViewPr>
        <p:scale>
          <a:sx n="75" d="100"/>
          <a:sy n="75" d="100"/>
        </p:scale>
        <p:origin x="885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_______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Manual</c:v>
                </c:pt>
              </c:strCache>
            </c:strRef>
          </c:tx>
          <c:spPr>
            <a:solidFill>
              <a:srgbClr val="DEA22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Task1</c:v>
                </c:pt>
                <c:pt idx="1">
                  <c:v>Task2</c:v>
                </c:pt>
                <c:pt idx="2">
                  <c:v>Task3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100</c:v>
                </c:pt>
                <c:pt idx="1">
                  <c:v>98.8</c:v>
                </c:pt>
                <c:pt idx="2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D5-44D7-85D5-A135EF62D1A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Tool</c:v>
                </c:pt>
              </c:strCache>
            </c:strRef>
          </c:tx>
          <c:spPr>
            <a:solidFill>
              <a:srgbClr val="0F7B9E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Task1</c:v>
                </c:pt>
                <c:pt idx="1">
                  <c:v>Task2</c:v>
                </c:pt>
                <c:pt idx="2">
                  <c:v>Task3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100</c:v>
                </c:pt>
                <c:pt idx="1">
                  <c:v>96</c:v>
                </c:pt>
                <c:pt idx="2">
                  <c:v>96.7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D5-44D7-85D5-A135EF62D1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84001967"/>
        <c:axId val="884005711"/>
      </c:barChart>
      <c:catAx>
        <c:axId val="8840019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6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884005711"/>
        <c:crosses val="autoZero"/>
        <c:auto val="1"/>
        <c:lblAlgn val="ctr"/>
        <c:lblOffset val="100"/>
        <c:noMultiLvlLbl val="0"/>
      </c:catAx>
      <c:valAx>
        <c:axId val="884005711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860" b="1" dirty="0" smtClean="0"/>
                  <a:t>分岐網羅率</a:t>
                </a:r>
                <a:r>
                  <a:rPr lang="en-US" altLang="ja-JP" sz="1860" b="1" dirty="0" smtClean="0"/>
                  <a:t> </a:t>
                </a:r>
                <a:r>
                  <a:rPr lang="en-US" altLang="ja-JP" sz="1860" b="1" dirty="0"/>
                  <a:t>(%)</a:t>
                </a:r>
                <a:endParaRPr lang="ja-JP" altLang="en-US" sz="1860" b="1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6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8840019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Manual</c:v>
                </c:pt>
              </c:strCache>
            </c:strRef>
          </c:tx>
          <c:spPr>
            <a:solidFill>
              <a:srgbClr val="DEA22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Task1</c:v>
                </c:pt>
                <c:pt idx="1">
                  <c:v>Task2</c:v>
                </c:pt>
                <c:pt idx="2">
                  <c:v>Task3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100</c:v>
                </c:pt>
                <c:pt idx="1">
                  <c:v>99.2</c:v>
                </c:pt>
                <c:pt idx="2">
                  <c:v>96.2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BC-412B-8099-E6403C1D511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Tool</c:v>
                </c:pt>
              </c:strCache>
            </c:strRef>
          </c:tx>
          <c:spPr>
            <a:solidFill>
              <a:srgbClr val="0F7B9E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Task1</c:v>
                </c:pt>
                <c:pt idx="1">
                  <c:v>Task2</c:v>
                </c:pt>
                <c:pt idx="2">
                  <c:v>Task3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100</c:v>
                </c:pt>
                <c:pt idx="1">
                  <c:v>97.3</c:v>
                </c:pt>
                <c:pt idx="2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8BC-412B-8099-E6403C1D51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5872863"/>
        <c:axId val="355878271"/>
      </c:barChart>
      <c:catAx>
        <c:axId val="355872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6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55878271"/>
        <c:crosses val="autoZero"/>
        <c:auto val="1"/>
        <c:lblAlgn val="ctr"/>
        <c:lblOffset val="100"/>
        <c:noMultiLvlLbl val="0"/>
      </c:catAx>
      <c:valAx>
        <c:axId val="355878271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60" b="1" i="0" u="none" strike="noStrike" kern="120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860" b="1" i="0" baseline="0" dirty="0" smtClean="0">
                    <a:effectLst/>
                  </a:rPr>
                  <a:t>命令網羅率</a:t>
                </a:r>
                <a:r>
                  <a:rPr lang="en-US" altLang="ja-JP" sz="1860" b="1" i="0" baseline="0" dirty="0" smtClean="0">
                    <a:effectLst/>
                  </a:rPr>
                  <a:t> </a:t>
                </a:r>
                <a:r>
                  <a:rPr lang="en-US" altLang="ja-JP" sz="1860" b="1" i="0" baseline="0" dirty="0">
                    <a:effectLst/>
                  </a:rPr>
                  <a:t>(%)</a:t>
                </a:r>
                <a:endParaRPr lang="ja-JP" altLang="ja-JP" sz="1860" baseline="0" dirty="0"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60" b="1" i="0" u="none" strike="noStrike" kern="120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558728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 rot="0" vert="horz"/>
    <a:lstStyle/>
    <a:p>
      <a:pPr>
        <a:defRPr b="1" i="0" baseline="0"/>
      </a:pPr>
      <a:endParaRPr lang="ja-JP"/>
    </a:p>
  </c:txPr>
  <c:externalData r:id="rId3">
    <c:autoUpdate val="0"/>
  </c:externalData>
</c:chartSpace>
</file>

<file path=ppt/charts/chart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Sheet1!$A$2:$A$16</cx:f>
        <cx:lvl ptCount="15">
          <cx:pt idx="0">Task1</cx:pt>
          <cx:pt idx="1">Task1</cx:pt>
          <cx:pt idx="2">Task1</cx:pt>
          <cx:pt idx="3">Task1</cx:pt>
          <cx:pt idx="4">Task1</cx:pt>
          <cx:pt idx="5">Task2</cx:pt>
          <cx:pt idx="6">Task2</cx:pt>
          <cx:pt idx="7">Task2</cx:pt>
          <cx:pt idx="8">Task2</cx:pt>
          <cx:pt idx="9">Task2</cx:pt>
          <cx:pt idx="10">Task3</cx:pt>
          <cx:pt idx="11">Task3</cx:pt>
          <cx:pt idx="12">Task3</cx:pt>
          <cx:pt idx="13">Task3</cx:pt>
          <cx:pt idx="14">Task3</cx:pt>
        </cx:lvl>
      </cx:strDim>
      <cx:numDim type="val">
        <cx:f>Sheet1!$B$2:$B$16</cx:f>
        <cx:lvl ptCount="15" formatCode="G/標準">
          <cx:pt idx="0">9.6833329999999993</cx:pt>
          <cx:pt idx="1">16.66667</cx:pt>
          <cx:pt idx="2">10.25</cx:pt>
          <cx:pt idx="3">10.26667</cx:pt>
          <cx:pt idx="4">16.83333</cx:pt>
          <cx:pt idx="5">22.616669999999999</cx:pt>
          <cx:pt idx="6">12.533329999999999</cx:pt>
          <cx:pt idx="7">17.233329999999999</cx:pt>
          <cx:pt idx="8">25</cx:pt>
          <cx:pt idx="9">25</cx:pt>
          <cx:pt idx="10">13.41667</cx:pt>
          <cx:pt idx="11">7.25</cx:pt>
          <cx:pt idx="12">12.116669999999999</cx:pt>
          <cx:pt idx="13">19.350000000000001</cx:pt>
          <cx:pt idx="14">22.783329999999999</cx:pt>
        </cx:lvl>
      </cx:numDim>
    </cx:data>
    <cx:data id="1">
      <cx:strDim type="cat">
        <cx:f>Sheet1!$A$2:$A$16</cx:f>
        <cx:lvl ptCount="15">
          <cx:pt idx="0">Task1</cx:pt>
          <cx:pt idx="1">Task1</cx:pt>
          <cx:pt idx="2">Task1</cx:pt>
          <cx:pt idx="3">Task1</cx:pt>
          <cx:pt idx="4">Task1</cx:pt>
          <cx:pt idx="5">Task2</cx:pt>
          <cx:pt idx="6">Task2</cx:pt>
          <cx:pt idx="7">Task2</cx:pt>
          <cx:pt idx="8">Task2</cx:pt>
          <cx:pt idx="9">Task2</cx:pt>
          <cx:pt idx="10">Task3</cx:pt>
          <cx:pt idx="11">Task3</cx:pt>
          <cx:pt idx="12">Task3</cx:pt>
          <cx:pt idx="13">Task3</cx:pt>
          <cx:pt idx="14">Task3</cx:pt>
        </cx:lvl>
      </cx:strDim>
      <cx:numDim type="val">
        <cx:f>Sheet1!$C$2:$C$16</cx:f>
        <cx:lvl ptCount="15" formatCode="G/標準">
          <cx:pt idx="0">13.91667</cx:pt>
          <cx:pt idx="1">19.983329999999999</cx:pt>
          <cx:pt idx="2">18.08333</cx:pt>
          <cx:pt idx="3">19.483329999999999</cx:pt>
          <cx:pt idx="4">19.66667</cx:pt>
          <cx:pt idx="5">10.75</cx:pt>
          <cx:pt idx="6">20.933330000000002</cx:pt>
          <cx:pt idx="7">11.31667</cx:pt>
          <cx:pt idx="8">12</cx:pt>
          <cx:pt idx="9">23.399999999999999</cx:pt>
          <cx:pt idx="10">10.35</cx:pt>
          <cx:pt idx="11">16.16667</cx:pt>
          <cx:pt idx="12">14.58333</cx:pt>
          <cx:pt idx="13">20.58333</cx:pt>
          <cx:pt idx="14">23.25</cx:pt>
        </cx:lvl>
      </cx:numDim>
    </cx:data>
  </cx:chartData>
  <cx:chart>
    <cx:plotArea>
      <cx:plotAreaRegion>
        <cx:series layoutId="boxWhisker" uniqueId="{5AF84AD3-0CB3-4A9E-AAA1-83D03F2FC8CD}" formatIdx="0">
          <cx:tx>
            <cx:txData>
              <cx:f>Sheet1!$B$1</cx:f>
              <cx:v>Manual</cx:v>
            </cx:txData>
          </cx:tx>
          <cx:spPr>
            <a:solidFill>
              <a:srgbClr val="DEA22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cx:spPr>
          <cx:dataId val="0"/>
          <cx:layoutPr>
            <cx:visibility meanLine="0" meanMarker="1" nonoutliers="0" outliers="1"/>
            <cx:statistics quartileMethod="exclusive"/>
          </cx:layoutPr>
        </cx:series>
        <cx:series layoutId="boxWhisker" uniqueId="{E4327B17-4F16-46F0-B93C-D73F088AF190}" formatIdx="1">
          <cx:tx>
            <cx:txData>
              <cx:f>Sheet1!$C$1</cx:f>
              <cx:v>Tool</cx:v>
            </cx:txData>
          </cx:tx>
          <cx:spPr>
            <a:solidFill>
              <a:srgbClr val="0F7B9E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cx:spPr>
          <cx:dataId val="1"/>
          <cx:layoutPr>
            <cx:visibility meanLine="0" meanMarker="1" nonoutliers="0" outliers="1"/>
            <cx:statistics quartileMethod="exclusive"/>
          </cx:layoutPr>
        </cx:series>
      </cx:plotAreaRegion>
      <cx:axis id="0">
        <cx:catScaling gapWidth="1"/>
        <cx:tickLabels/>
        <cx:txPr>
          <a:bodyPr rot="-60000000" spcFirstLastPara="1" vertOverflow="ellipsis" vert="horz" wrap="square" lIns="0" tIns="0" rIns="0" bIns="0" anchor="ctr" anchorCtr="1"/>
          <a:lstStyle/>
          <a:p>
            <a:pPr>
              <a:defRPr sz="1860" b="1" i="0" baseline="0"/>
            </a:pPr>
            <a:endParaRPr lang="ja-JP" sz="1860" b="1" i="0" baseline="0"/>
          </a:p>
        </cx:txPr>
      </cx:axis>
      <cx:axis id="1">
        <cx:valScaling max="25"/>
        <cx:title>
          <cx:tx>
            <cx:rich>
              <a:bodyPr spcFirstLastPara="1" vertOverflow="ellipsis" wrap="square" lIns="0" tIns="0" rIns="0" bIns="0" anchor="ctr" anchorCtr="1"/>
              <a:lstStyle/>
              <a:p>
                <a:pPr algn="ctr">
                  <a:defRPr/>
                </a:pPr>
                <a:r>
                  <a:rPr lang="ja-JP" altLang="en-US" sz="1860" b="1" dirty="0" smtClean="0"/>
                  <a:t>タスク完了までの時間</a:t>
                </a:r>
                <a:r>
                  <a:rPr lang="en-US" altLang="ja-JP" sz="1860" b="1" dirty="0" smtClean="0"/>
                  <a:t> (m)</a:t>
                </a:r>
                <a:endParaRPr lang="ja-JP" sz="1860" b="1" dirty="0"/>
              </a:p>
            </cx:rich>
          </cx:tx>
        </cx:title>
        <cx:majorGridlines/>
        <cx:tickLabels/>
        <cx:txPr>
          <a:bodyPr rot="-60000000" spcFirstLastPara="1" vertOverflow="ellipsis" vert="horz" wrap="square" lIns="0" tIns="0" rIns="0" bIns="0" anchor="ctr" anchorCtr="1"/>
          <a:lstStyle/>
          <a:p>
            <a:pPr>
              <a:defRPr sz="1860" b="1" i="0" baseline="0"/>
            </a:pPr>
            <a:endParaRPr lang="ja-JP" sz="1860" b="1" i="0" baseline="0"/>
          </a:p>
        </cx:txPr>
      </cx:axis>
    </cx:plotArea>
  </cx:chart>
  <cx:clrMapOvr bg1="lt1" tx1="dk1" bg2="lt2" tx2="dk2" accent1="accent1" accent2="accent2" accent3="accent3" accent4="accent4" accent5="accent5" accent6="accent6" hlink="hlink" folHlink="folHlink"/>
</cx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Manual</c:v>
                </c:pt>
              </c:strCache>
            </c:strRef>
          </c:tx>
          <c:spPr>
            <a:solidFill>
              <a:srgbClr val="DEA22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Task1</c:v>
                </c:pt>
                <c:pt idx="1">
                  <c:v>Task2</c:v>
                </c:pt>
                <c:pt idx="2">
                  <c:v>Task3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9</c:v>
                </c:pt>
                <c:pt idx="1">
                  <c:v>5</c:v>
                </c:pt>
                <c:pt idx="2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C14-466A-B60B-EE78AF37100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Tool</c:v>
                </c:pt>
              </c:strCache>
            </c:strRef>
          </c:tx>
          <c:spPr>
            <a:solidFill>
              <a:srgbClr val="0F7B9E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Task1</c:v>
                </c:pt>
                <c:pt idx="1">
                  <c:v>Task2</c:v>
                </c:pt>
                <c:pt idx="2">
                  <c:v>Task3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</c:v>
                </c:pt>
                <c:pt idx="1">
                  <c:v>2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C14-466A-B60B-EE78AF3710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7629967"/>
        <c:axId val="477633295"/>
      </c:barChart>
      <c:catAx>
        <c:axId val="4776299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6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77633295"/>
        <c:crosses val="autoZero"/>
        <c:auto val="1"/>
        <c:lblAlgn val="ctr"/>
        <c:lblOffset val="100"/>
        <c:noMultiLvlLbl val="0"/>
      </c:catAx>
      <c:valAx>
        <c:axId val="4776332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60" b="0" i="0" u="none" strike="noStrike" kern="120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860" b="1" i="0" baseline="0" dirty="0" smtClean="0">
                    <a:effectLst/>
                  </a:rPr>
                  <a:t>テストスメルの数</a:t>
                </a:r>
                <a:endParaRPr lang="ja-JP" altLang="ja-JP" sz="1860" baseline="0" dirty="0"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60" b="0" i="0" u="none" strike="noStrike" kern="120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776299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  <cs:bodyPr rot="-60000000" vert="horz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</cs:dropLine>
  <cs:errorBar>
    <cs:lnRef idx="0"/>
    <cs:fillRef idx="0"/>
    <cs:effectRef idx="0"/>
    <cs:fontRef idx="minor">
      <a:schemeClr val="tx1"/>
    </cs:fontRef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tx1">
            <a:lumMod val="15000"/>
            <a:lumOff val="85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  <cs:bodyPr rot="-60000000" vert="horz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  <cs:bodyPr rot="0" vert="horz"/>
  </cs:title>
  <cs:trendline>
    <cs:lnRef idx="0"/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  <cs:bodyPr rot="-60000000" vert="horz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9202881" y="6356350"/>
            <a:ext cx="2743200" cy="365125"/>
          </a:xfrm>
        </p:spPr>
        <p:txBody>
          <a:bodyPr/>
          <a:lstStyle>
            <a:lvl1pPr>
              <a:defRPr sz="2000" b="1"/>
            </a:lvl1pPr>
          </a:lstStyle>
          <a:p>
            <a:fld id="{45A506BF-A227-4F36-9425-718548026E58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15682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506BF-A227-4F36-9425-718548026E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3356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506BF-A227-4F36-9425-718548026E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11968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506BF-A227-4F36-9425-718548026E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42887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506BF-A227-4F36-9425-718548026E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38437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506BF-A227-4F36-9425-718548026E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8949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5"/>
          <p:cNvSpPr txBox="1">
            <a:spLocks/>
          </p:cNvSpPr>
          <p:nvPr userDrawn="1"/>
        </p:nvSpPr>
        <p:spPr>
          <a:xfrm>
            <a:off x="920288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20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A506BF-A227-4F36-9425-718548026E58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8" name="長方形 103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48043"/>
            <a:ext cx="5781367" cy="805686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21598" y="219428"/>
            <a:ext cx="5608931" cy="729386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3253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5"/>
          <p:cNvSpPr txBox="1">
            <a:spLocks/>
          </p:cNvSpPr>
          <p:nvPr userDrawn="1"/>
        </p:nvSpPr>
        <p:spPr>
          <a:xfrm>
            <a:off x="920288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20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A506BF-A227-4F36-9425-718548026E58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8" name="長方形 103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48042"/>
            <a:ext cx="8622361" cy="993423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221598" y="329894"/>
            <a:ext cx="8462133" cy="729386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kumimoji="1" lang="en-US" altLang="ja-JP" dirty="0" smtClean="0"/>
              <a:t>RQ4. </a:t>
            </a:r>
            <a:r>
              <a:rPr kumimoji="1" lang="en-US" altLang="ja-JP" dirty="0" err="1" smtClean="0"/>
              <a:t>SuiteRec</a:t>
            </a:r>
            <a:r>
              <a:rPr kumimoji="1" lang="ja-JP" altLang="en-US" dirty="0" smtClean="0"/>
              <a:t>の利用は、開発者のテストコード作成タスクの認識にどう影響するか？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76196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5"/>
          <p:cNvSpPr txBox="1">
            <a:spLocks/>
          </p:cNvSpPr>
          <p:nvPr userDrawn="1"/>
        </p:nvSpPr>
        <p:spPr>
          <a:xfrm>
            <a:off x="920288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20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A506BF-A227-4F36-9425-718548026E58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8" name="長方形 103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48043"/>
            <a:ext cx="7841226" cy="805686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21598" y="219428"/>
            <a:ext cx="6464337" cy="729386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09231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5"/>
          <p:cNvSpPr txBox="1">
            <a:spLocks/>
          </p:cNvSpPr>
          <p:nvPr userDrawn="1"/>
        </p:nvSpPr>
        <p:spPr>
          <a:xfrm>
            <a:off x="920288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20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A506BF-A227-4F36-9425-718548026E58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8" name="長方形 103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10275"/>
            <a:ext cx="10022186" cy="923280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21598" y="165349"/>
            <a:ext cx="7869382" cy="128111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10693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506BF-A227-4F36-9425-718548026E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2419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506BF-A227-4F36-9425-718548026E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976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506BF-A227-4F36-9425-718548026E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3707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506BF-A227-4F36-9425-718548026E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5121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35378-F4F8-4659-868E-727B0E96AC4C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506BF-A227-4F36-9425-718548026E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8620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1" r:id="rId4"/>
    <p:sldLayoutId id="214748366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6175" y="1048647"/>
            <a:ext cx="9899650" cy="2387600"/>
          </a:xfrm>
        </p:spPr>
        <p:txBody>
          <a:bodyPr>
            <a:normAutofit/>
          </a:bodyPr>
          <a:lstStyle/>
          <a:p>
            <a:r>
              <a:rPr kumimoji="1" lang="ja-JP" altLang="en-US" sz="4400" dirty="0" smtClean="0"/>
              <a:t>ソースコードの類似性に基づいた</a:t>
            </a:r>
            <a:r>
              <a:rPr kumimoji="1" lang="en-US" altLang="ja-JP" sz="4400" dirty="0" smtClean="0"/>
              <a:t/>
            </a:r>
            <a:br>
              <a:rPr kumimoji="1" lang="en-US" altLang="ja-JP" sz="4400" dirty="0" smtClean="0"/>
            </a:br>
            <a:r>
              <a:rPr kumimoji="1" lang="ja-JP" altLang="en-US" sz="4400" dirty="0" smtClean="0"/>
              <a:t>テストコード自動推薦ツール</a:t>
            </a:r>
            <a:r>
              <a:rPr kumimoji="1" lang="en-US" altLang="ja-JP" sz="4400" dirty="0" err="1" smtClean="0"/>
              <a:t>SuiteRec</a:t>
            </a:r>
            <a:endParaRPr kumimoji="1" lang="ja-JP" altLang="en-US" sz="4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4076700"/>
            <a:ext cx="9144000" cy="1181100"/>
          </a:xfrm>
        </p:spPr>
        <p:txBody>
          <a:bodyPr>
            <a:normAutofit/>
          </a:bodyPr>
          <a:lstStyle/>
          <a:p>
            <a:r>
              <a:rPr lang="en-US" altLang="ja-JP" sz="2800" dirty="0" smtClean="0"/>
              <a:t>1811098 </a:t>
            </a:r>
            <a:r>
              <a:rPr lang="ja-JP" altLang="en-US" sz="2800" dirty="0" smtClean="0"/>
              <a:t>倉地 亮介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15639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bg1"/>
                </a:solidFill>
              </a:rPr>
              <a:t>Step2</a:t>
            </a:r>
            <a:r>
              <a:rPr lang="en-US" altLang="ja-JP" dirty="0">
                <a:solidFill>
                  <a:schemeClr val="bg1"/>
                </a:solidFill>
              </a:rPr>
              <a:t>: </a:t>
            </a:r>
            <a:r>
              <a:rPr lang="ja-JP" altLang="en-US" dirty="0">
                <a:solidFill>
                  <a:schemeClr val="bg1"/>
                </a:solidFill>
              </a:rPr>
              <a:t>テストコードの検索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463772"/>
            <a:ext cx="10515600" cy="1706498"/>
          </a:xfrm>
        </p:spPr>
        <p:txBody>
          <a:bodyPr/>
          <a:lstStyle/>
          <a:p>
            <a:r>
              <a:rPr lang="ja-JP" altLang="en-US" dirty="0"/>
              <a:t>類似</a:t>
            </a:r>
            <a:r>
              <a:rPr lang="ja-JP" altLang="en-US" dirty="0" smtClean="0"/>
              <a:t>コード片に対応するテストコードを検索</a:t>
            </a:r>
            <a:endParaRPr lang="en-US" altLang="ja-JP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ja-JP" altLang="en-US" dirty="0" smtClean="0"/>
              <a:t>命名規則によるクラス単位での対応付け</a:t>
            </a:r>
            <a:endParaRPr lang="en-US" altLang="ja-JP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ja-JP" altLang="en-US" dirty="0" smtClean="0"/>
              <a:t>テストコード内のメソッド呼び出しを確認</a:t>
            </a:r>
            <a:endParaRPr lang="en-US" altLang="ja-JP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ja-JP" altLang="en-US" dirty="0" smtClean="0"/>
              <a:t>メソッド名の比較による対応付け</a:t>
            </a:r>
            <a:endParaRPr lang="en-US" altLang="ja-JP" dirty="0" smtClean="0"/>
          </a:p>
          <a:p>
            <a:pPr lvl="1"/>
            <a:endParaRPr lang="en-US" altLang="ja-JP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399123" y="5956240"/>
            <a:ext cx="4005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類似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コード片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テスト対象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523320" y="5956240"/>
            <a:ext cx="190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6678729" y="3609148"/>
            <a:ext cx="5108251" cy="2308324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dirty="0" smtClean="0">
                <a:latin typeface="Consolas" panose="020B0609020204030204" pitchFamily="49" charset="0"/>
              </a:rPr>
              <a:t>public </a:t>
            </a:r>
            <a:r>
              <a:rPr lang="en-US" altLang="ja-JP" dirty="0" err="1" smtClean="0"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latin typeface="Consolas" panose="020B0609020204030204" pitchFamily="49" charset="0"/>
              </a:rPr>
              <a:t> </a:t>
            </a:r>
            <a:r>
              <a:rPr lang="en-US" altLang="ja-JP" b="1" dirty="0" err="1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calcPrice</a:t>
            </a:r>
            <a:r>
              <a:rPr lang="en-US" altLang="ja-JP" dirty="0" smtClean="0">
                <a:latin typeface="Consolas" panose="020B0609020204030204" pitchFamily="49" charset="0"/>
              </a:rPr>
              <a:t>(</a:t>
            </a:r>
            <a:r>
              <a:rPr lang="en-US" altLang="ja-JP" dirty="0" err="1" smtClean="0"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latin typeface="Consolas" panose="020B0609020204030204" pitchFamily="49" charset="0"/>
              </a:rPr>
              <a:t> ...cost){</a:t>
            </a:r>
          </a:p>
          <a:p>
            <a:r>
              <a:rPr lang="ja-JP" altLang="en-US" dirty="0" smtClean="0">
                <a:latin typeface="Consolas" panose="020B0609020204030204" pitchFamily="49" charset="0"/>
              </a:rPr>
              <a:t>    </a:t>
            </a:r>
            <a:r>
              <a:rPr lang="en-US" altLang="ja-JP" dirty="0" err="1" smtClean="0"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latin typeface="Consolas" panose="020B0609020204030204" pitchFamily="49" charset="0"/>
              </a:rPr>
              <a:t> </a:t>
            </a:r>
            <a:r>
              <a:rPr lang="en-US" altLang="ja-JP" dirty="0" err="1" smtClean="0">
                <a:latin typeface="Consolas" panose="020B0609020204030204" pitchFamily="49" charset="0"/>
              </a:rPr>
              <a:t>totalcost</a:t>
            </a:r>
            <a:r>
              <a:rPr lang="en-US" altLang="ja-JP" dirty="0" smtClean="0">
                <a:latin typeface="Consolas" panose="020B0609020204030204" pitchFamily="49" charset="0"/>
              </a:rPr>
              <a:t>= 0;</a:t>
            </a:r>
          </a:p>
          <a:p>
            <a:endParaRPr lang="en-US" altLang="ja-JP" dirty="0" smtClean="0">
              <a:latin typeface="Consolas" panose="020B0609020204030204" pitchFamily="49" charset="0"/>
            </a:endParaRPr>
          </a:p>
          <a:p>
            <a:r>
              <a:rPr lang="ja-JP" altLang="en-US" dirty="0" smtClean="0">
                <a:latin typeface="Consolas" panose="020B0609020204030204" pitchFamily="49" charset="0"/>
              </a:rPr>
              <a:t>    </a:t>
            </a:r>
            <a:r>
              <a:rPr lang="en-US" altLang="ja-JP" dirty="0" smtClean="0">
                <a:latin typeface="Consolas" panose="020B0609020204030204" pitchFamily="49" charset="0"/>
              </a:rPr>
              <a:t>for(</a:t>
            </a:r>
            <a:r>
              <a:rPr lang="en-US" altLang="ja-JP" dirty="0" err="1" smtClean="0"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latin typeface="Consolas" panose="020B0609020204030204" pitchFamily="49" charset="0"/>
              </a:rPr>
              <a:t> </a:t>
            </a:r>
            <a:r>
              <a:rPr lang="en-US" altLang="ja-JP" dirty="0" err="1" smtClean="0">
                <a:latin typeface="Consolas" panose="020B0609020204030204" pitchFamily="49" charset="0"/>
              </a:rPr>
              <a:t>i</a:t>
            </a:r>
            <a:r>
              <a:rPr lang="en-US" altLang="ja-JP" dirty="0" smtClean="0">
                <a:latin typeface="Consolas" panose="020B0609020204030204" pitchFamily="49" charset="0"/>
              </a:rPr>
              <a:t>=0; </a:t>
            </a:r>
            <a:r>
              <a:rPr lang="en-US" altLang="ja-JP" dirty="0" err="1" smtClean="0">
                <a:latin typeface="Consolas" panose="020B0609020204030204" pitchFamily="49" charset="0"/>
              </a:rPr>
              <a:t>i</a:t>
            </a:r>
            <a:r>
              <a:rPr lang="en-US" altLang="ja-JP" dirty="0" smtClean="0">
                <a:latin typeface="Consolas" panose="020B0609020204030204" pitchFamily="49" charset="0"/>
              </a:rPr>
              <a:t> &lt; </a:t>
            </a:r>
            <a:r>
              <a:rPr lang="en-US" altLang="ja-JP" dirty="0" err="1" smtClean="0">
                <a:latin typeface="Consolas" panose="020B0609020204030204" pitchFamily="49" charset="0"/>
              </a:rPr>
              <a:t>cost.length</a:t>
            </a:r>
            <a:r>
              <a:rPr lang="en-US" altLang="ja-JP" dirty="0" smtClean="0">
                <a:latin typeface="Consolas" panose="020B0609020204030204" pitchFamily="49" charset="0"/>
              </a:rPr>
              <a:t>; </a:t>
            </a:r>
            <a:r>
              <a:rPr lang="en-US" altLang="ja-JP" dirty="0" err="1" smtClean="0">
                <a:latin typeface="Consolas" panose="020B0609020204030204" pitchFamily="49" charset="0"/>
              </a:rPr>
              <a:t>i</a:t>
            </a:r>
            <a:r>
              <a:rPr lang="en-US" altLang="ja-JP" dirty="0" smtClean="0">
                <a:latin typeface="Consolas" panose="020B0609020204030204" pitchFamily="49" charset="0"/>
              </a:rPr>
              <a:t>++){</a:t>
            </a:r>
          </a:p>
          <a:p>
            <a:r>
              <a:rPr lang="en-US" altLang="ja-JP" dirty="0">
                <a:latin typeface="Consolas" panose="020B0609020204030204" pitchFamily="49" charset="0"/>
              </a:rPr>
              <a:t> </a:t>
            </a:r>
            <a:r>
              <a:rPr lang="en-US" altLang="ja-JP" dirty="0" smtClean="0">
                <a:latin typeface="Consolas" panose="020B0609020204030204" pitchFamily="49" charset="0"/>
              </a:rPr>
              <a:t>       </a:t>
            </a:r>
            <a:r>
              <a:rPr lang="en-US" altLang="ja-JP" dirty="0" err="1" smtClean="0">
                <a:latin typeface="Consolas" panose="020B0609020204030204" pitchFamily="49" charset="0"/>
              </a:rPr>
              <a:t>totalcost</a:t>
            </a:r>
            <a:r>
              <a:rPr lang="en-US" altLang="ja-JP" dirty="0" smtClean="0">
                <a:latin typeface="Consolas" panose="020B0609020204030204" pitchFamily="49" charset="0"/>
              </a:rPr>
              <a:t> += cost[</a:t>
            </a:r>
            <a:r>
              <a:rPr lang="en-US" altLang="ja-JP" dirty="0" err="1" smtClean="0">
                <a:latin typeface="Consolas" panose="020B0609020204030204" pitchFamily="49" charset="0"/>
              </a:rPr>
              <a:t>i</a:t>
            </a:r>
            <a:r>
              <a:rPr lang="en-US" altLang="ja-JP" dirty="0" smtClean="0">
                <a:latin typeface="Consolas" panose="020B0609020204030204" pitchFamily="49" charset="0"/>
              </a:rPr>
              <a:t>];</a:t>
            </a:r>
          </a:p>
          <a:p>
            <a:r>
              <a:rPr lang="en-US" altLang="ja-JP" dirty="0">
                <a:latin typeface="Consolas" panose="020B0609020204030204" pitchFamily="49" charset="0"/>
              </a:rPr>
              <a:t> </a:t>
            </a:r>
            <a:r>
              <a:rPr lang="en-US" altLang="ja-JP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ja-JP" dirty="0">
                <a:latin typeface="Consolas" panose="020B0609020204030204" pitchFamily="49" charset="0"/>
              </a:rPr>
              <a:t> </a:t>
            </a:r>
            <a:r>
              <a:rPr lang="en-US" altLang="ja-JP" dirty="0" smtClean="0">
                <a:latin typeface="Consolas" panose="020B0609020204030204" pitchFamily="49" charset="0"/>
              </a:rPr>
              <a:t>   return </a:t>
            </a:r>
            <a:r>
              <a:rPr lang="en-US" altLang="ja-JP" dirty="0" err="1" smtClean="0">
                <a:latin typeface="Consolas" panose="020B0609020204030204" pitchFamily="49" charset="0"/>
              </a:rPr>
              <a:t>totalcost</a:t>
            </a:r>
            <a:r>
              <a:rPr lang="en-US" altLang="ja-JP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altLang="ja-JP" dirty="0" smtClean="0">
                <a:latin typeface="Consolas" panose="020B0609020204030204" pitchFamily="49" charset="0"/>
              </a:rPr>
              <a:t>}</a:t>
            </a:r>
            <a:endParaRPr lang="en-US" altLang="ja-JP" dirty="0">
              <a:latin typeface="Consolas" panose="020B0609020204030204" pitchFamily="49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560239" y="3609148"/>
            <a:ext cx="5834550" cy="2308324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b="0" dirty="0" smtClean="0">
                <a:effectLst/>
                <a:latin typeface="Consolas" panose="020B0609020204030204" pitchFamily="49" charset="0"/>
              </a:rPr>
              <a:t>@Test</a:t>
            </a:r>
          </a:p>
          <a:p>
            <a:r>
              <a:rPr lang="en-US" altLang="ja-JP" b="0" dirty="0" smtClean="0">
                <a:effectLst/>
                <a:latin typeface="Consolas" panose="020B0609020204030204" pitchFamily="49" charset="0"/>
              </a:rPr>
              <a:t>public void </a:t>
            </a:r>
            <a:r>
              <a:rPr lang="en-US" altLang="ja-JP" b="1" dirty="0" err="1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testCalcPrice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() throws </a:t>
            </a:r>
            <a:r>
              <a:rPr lang="en-US" altLang="ja-JP" b="0" dirty="0" err="1" smtClean="0">
                <a:effectLst/>
                <a:latin typeface="Consolas" panose="020B0609020204030204" pitchFamily="49" charset="0"/>
              </a:rPr>
              <a:t>Throwable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ja-JP" b="0" dirty="0" smtClean="0"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b="0" dirty="0" err="1" smtClean="0">
                <a:effectLst/>
                <a:latin typeface="Consolas" panose="020B0609020204030204" pitchFamily="49" charset="0"/>
              </a:rPr>
              <a:t>CalcPrice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 smtClean="0">
                <a:effectLst/>
                <a:latin typeface="Consolas" panose="020B0609020204030204" pitchFamily="49" charset="0"/>
              </a:rPr>
              <a:t>sut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 = new </a:t>
            </a:r>
            <a:r>
              <a:rPr lang="en-US" altLang="ja-JP" b="0" dirty="0" err="1" smtClean="0">
                <a:effectLst/>
                <a:latin typeface="Consolas" panose="020B0609020204030204" pitchFamily="49" charset="0"/>
              </a:rPr>
              <a:t>CalcPrice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 smtClean="0"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b="0" dirty="0" err="1" smtClean="0">
                <a:effectLst/>
                <a:latin typeface="Consolas" panose="020B0609020204030204" pitchFamily="49" charset="0"/>
              </a:rPr>
              <a:t>int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[] item1 = new </a:t>
            </a:r>
            <a:r>
              <a:rPr lang="en-US" altLang="ja-JP" b="0" dirty="0" err="1" smtClean="0">
                <a:effectLst/>
                <a:latin typeface="Consolas" panose="020B0609020204030204" pitchFamily="49" charset="0"/>
              </a:rPr>
              <a:t>int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[0];</a:t>
            </a:r>
          </a:p>
          <a:p>
            <a:r>
              <a:rPr lang="en-US" altLang="ja-JP" b="0" dirty="0" smtClean="0"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b="0" dirty="0" err="1" smtClean="0">
                <a:effectLst/>
                <a:latin typeface="Consolas" panose="020B0609020204030204" pitchFamily="49" charset="0"/>
              </a:rPr>
              <a:t>int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[] item2 = new </a:t>
            </a:r>
            <a:r>
              <a:rPr lang="en-US" altLang="ja-JP" b="0" dirty="0" err="1" smtClean="0">
                <a:effectLst/>
                <a:latin typeface="Consolas" panose="020B0609020204030204" pitchFamily="49" charset="0"/>
              </a:rPr>
              <a:t>int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[100];</a:t>
            </a:r>
          </a:p>
          <a:p>
            <a:r>
              <a:rPr lang="en-US" altLang="ja-JP" b="0" dirty="0" smtClean="0"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b="0" dirty="0" err="1" smtClean="0">
                <a:effectLst/>
                <a:latin typeface="Consolas" panose="020B0609020204030204" pitchFamily="49" charset="0"/>
              </a:rPr>
              <a:t>assertEquals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(0, </a:t>
            </a:r>
            <a:r>
              <a:rPr lang="en-US" altLang="ja-JP" dirty="0" err="1">
                <a:latin typeface="Consolas" panose="020B0609020204030204" pitchFamily="49" charset="0"/>
              </a:rPr>
              <a:t>sut.</a:t>
            </a:r>
            <a:r>
              <a:rPr lang="en-US" altLang="ja-JP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calcPrice</a:t>
            </a:r>
            <a:r>
              <a:rPr lang="en-US" altLang="ja-JP" dirty="0">
                <a:latin typeface="Consolas" panose="020B0609020204030204" pitchFamily="49" charset="0"/>
              </a:rPr>
              <a:t>(item1));</a:t>
            </a:r>
            <a:endParaRPr lang="en-US" altLang="ja-JP" b="0" dirty="0" smtClean="0">
              <a:effectLst/>
              <a:latin typeface="Consolas" panose="020B0609020204030204" pitchFamily="49" charset="0"/>
            </a:endParaRPr>
          </a:p>
          <a:p>
            <a:r>
              <a:rPr lang="en-US" altLang="ja-JP" b="0" dirty="0" smtClean="0"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b="0" dirty="0" err="1" smtClean="0">
                <a:effectLst/>
                <a:latin typeface="Consolas" panose="020B0609020204030204" pitchFamily="49" charset="0"/>
              </a:rPr>
              <a:t>assertEquals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(100, </a:t>
            </a:r>
            <a:r>
              <a:rPr lang="en-US" altLang="ja-JP" dirty="0" err="1">
                <a:latin typeface="Consolas" panose="020B0609020204030204" pitchFamily="49" charset="0"/>
              </a:rPr>
              <a:t>sut.</a:t>
            </a:r>
            <a:r>
              <a:rPr lang="en-US" altLang="ja-JP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calcPrice</a:t>
            </a:r>
            <a:r>
              <a:rPr lang="en-US" altLang="ja-JP" dirty="0">
                <a:latin typeface="Consolas" panose="020B0609020204030204" pitchFamily="49" charset="0"/>
              </a:rPr>
              <a:t>(item2));</a:t>
            </a:r>
            <a:endParaRPr lang="en-US" altLang="ja-JP" b="0" dirty="0" smtClean="0">
              <a:effectLst/>
              <a:latin typeface="Consolas" panose="020B0609020204030204" pitchFamily="49" charset="0"/>
            </a:endParaRPr>
          </a:p>
          <a:p>
            <a:r>
              <a:rPr lang="en-US" altLang="ja-JP" b="0" dirty="0" smtClean="0">
                <a:effectLst/>
                <a:latin typeface="Consolas" panose="020B0609020204030204" pitchFamily="49" charset="0"/>
              </a:rPr>
              <a:t>}</a:t>
            </a:r>
            <a:endParaRPr lang="en-US" altLang="ja-JP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8114701" y="3239816"/>
            <a:ext cx="2574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en-US" altLang="ja-JP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CalcPrice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クラス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&gt;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350716" y="3239816"/>
            <a:ext cx="279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en-US" altLang="ja-JP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CalcPriceTest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クラス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&gt;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" name="下矢印 10"/>
          <p:cNvSpPr/>
          <p:nvPr/>
        </p:nvSpPr>
        <p:spPr>
          <a:xfrm rot="16200000">
            <a:off x="6024671" y="4366785"/>
            <a:ext cx="1024176" cy="793050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4023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bg1"/>
                </a:solidFill>
              </a:rPr>
              <a:t>Step3</a:t>
            </a:r>
            <a:r>
              <a:rPr lang="en-US" altLang="ja-JP" dirty="0">
                <a:solidFill>
                  <a:schemeClr val="bg1"/>
                </a:solidFill>
              </a:rPr>
              <a:t>: </a:t>
            </a:r>
            <a:r>
              <a:rPr lang="ja-JP" altLang="en-US" dirty="0">
                <a:solidFill>
                  <a:schemeClr val="bg1"/>
                </a:solidFill>
              </a:rPr>
              <a:t>テストスメルの検出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476375"/>
            <a:ext cx="10515600" cy="1412538"/>
          </a:xfrm>
        </p:spPr>
        <p:txBody>
          <a:bodyPr/>
          <a:lstStyle/>
          <a:p>
            <a:r>
              <a:rPr kumimoji="1" lang="ja-JP" altLang="en-US" dirty="0" smtClean="0"/>
              <a:t>テストスメル検出ツール</a:t>
            </a:r>
            <a:r>
              <a:rPr kumimoji="1" lang="en-US" altLang="ja-JP" dirty="0" smtClean="0"/>
              <a:t>: </a:t>
            </a:r>
            <a:r>
              <a:rPr kumimoji="1" lang="en-US" altLang="ja-JP" dirty="0" err="1" smtClean="0"/>
              <a:t>tsDetect</a:t>
            </a:r>
            <a:r>
              <a:rPr kumimoji="1" lang="en-US" altLang="ja-JP" dirty="0" smtClean="0"/>
              <a:t>[]</a:t>
            </a:r>
          </a:p>
          <a:p>
            <a:pPr lvl="1"/>
            <a:r>
              <a:rPr lang="en-US" altLang="ja-JP" dirty="0" smtClean="0"/>
              <a:t>21</a:t>
            </a:r>
            <a:r>
              <a:rPr lang="ja-JP" altLang="en-US" dirty="0" smtClean="0"/>
              <a:t>種類のテストスメルを検出可能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各テストスメルの検出精度</a:t>
            </a:r>
            <a:r>
              <a:rPr kumimoji="1" lang="en-US" altLang="ja-JP" dirty="0" smtClean="0"/>
              <a:t>: 85%~100%</a:t>
            </a:r>
            <a:r>
              <a:rPr kumimoji="1" lang="ja-JP" altLang="en-US" dirty="0" err="1" smtClean="0"/>
              <a:t>、</a:t>
            </a:r>
            <a:r>
              <a:rPr kumimoji="1" lang="ja-JP" altLang="en-US" dirty="0" smtClean="0"/>
              <a:t>再現率</a:t>
            </a:r>
            <a:r>
              <a:rPr kumimoji="1" lang="en-US" altLang="ja-JP" dirty="0" smtClean="0"/>
              <a:t>: 90%~100%</a:t>
            </a:r>
          </a:p>
          <a:p>
            <a:pPr lvl="1"/>
            <a:endParaRPr kumimoji="1" lang="en-US" altLang="ja-JP" dirty="0" smtClean="0"/>
          </a:p>
          <a:p>
            <a:pPr lvl="1"/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838200" y="3372505"/>
            <a:ext cx="5834550" cy="2308324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@Test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public void 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testCalcPrice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() throws 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Throwable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CalcPrice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sut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 = new 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CalcPrice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[] item1 = new 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[0];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[] item2 = new 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[100];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assertEquals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(0, </a:t>
            </a:r>
            <a:r>
              <a:rPr lang="en-US" altLang="ja-JP" dirty="0" err="1">
                <a:solidFill>
                  <a:schemeClr val="tx1"/>
                </a:solidFill>
                <a:latin typeface="Consolas" panose="020B0609020204030204" pitchFamily="49" charset="0"/>
              </a:rPr>
              <a:t>sut.calcPrice</a:t>
            </a:r>
            <a:r>
              <a:rPr lang="en-US" altLang="ja-JP" dirty="0">
                <a:solidFill>
                  <a:schemeClr val="tx1"/>
                </a:solidFill>
                <a:latin typeface="Consolas" panose="020B0609020204030204" pitchFamily="49" charset="0"/>
              </a:rPr>
              <a:t>(item1));</a:t>
            </a:r>
            <a:endParaRPr lang="en-US" altLang="ja-JP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assertEquals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(100, </a:t>
            </a:r>
            <a:r>
              <a:rPr lang="en-US" altLang="ja-JP" dirty="0" err="1">
                <a:solidFill>
                  <a:schemeClr val="tx1"/>
                </a:solidFill>
                <a:latin typeface="Consolas" panose="020B0609020204030204" pitchFamily="49" charset="0"/>
              </a:rPr>
              <a:t>sut.calcPrice</a:t>
            </a:r>
            <a:r>
              <a:rPr lang="en-US" altLang="ja-JP" dirty="0">
                <a:solidFill>
                  <a:schemeClr val="tx1"/>
                </a:solidFill>
                <a:latin typeface="Consolas" panose="020B0609020204030204" pitchFamily="49" charset="0"/>
              </a:rPr>
              <a:t>(item2));</a:t>
            </a:r>
            <a:endParaRPr lang="en-US" altLang="ja-JP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endParaRPr lang="en-US" altLang="ja-JP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右矢印 5"/>
          <p:cNvSpPr/>
          <p:nvPr/>
        </p:nvSpPr>
        <p:spPr>
          <a:xfrm>
            <a:off x="6520069" y="4053592"/>
            <a:ext cx="890593" cy="94615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851371"/>
              </p:ext>
            </p:extLst>
          </p:nvPr>
        </p:nvGraphicFramePr>
        <p:xfrm>
          <a:off x="7543339" y="3670907"/>
          <a:ext cx="3608365" cy="17115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42312">
                  <a:extLst>
                    <a:ext uri="{9D8B030D-6E8A-4147-A177-3AD203B41FA5}">
                      <a16:colId xmlns:a16="http://schemas.microsoft.com/office/drawing/2014/main" val="2831052268"/>
                    </a:ext>
                  </a:extLst>
                </a:gridCol>
                <a:gridCol w="2966053">
                  <a:extLst>
                    <a:ext uri="{9D8B030D-6E8A-4147-A177-3AD203B41FA5}">
                      <a16:colId xmlns:a16="http://schemas.microsoft.com/office/drawing/2014/main" val="2085770676"/>
                    </a:ext>
                  </a:extLst>
                </a:gridCol>
              </a:tblGrid>
              <a:tr h="427880">
                <a:tc>
                  <a:txBody>
                    <a:bodyPr/>
                    <a:lstStyle/>
                    <a:p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テストスメル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259585"/>
                  </a:ext>
                </a:extLst>
              </a:tr>
              <a:tr h="427880"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1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Assertion </a:t>
                      </a:r>
                      <a:r>
                        <a:rPr kumimoji="1" lang="en-US" altLang="ja-JP" sz="2000" dirty="0" err="1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Roullete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679138"/>
                  </a:ext>
                </a:extLst>
              </a:tr>
              <a:tr h="427880"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Exception Handling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251206"/>
                  </a:ext>
                </a:extLst>
              </a:tr>
              <a:tr h="427880"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3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Eager Test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418639"/>
                  </a:ext>
                </a:extLst>
              </a:tr>
            </a:tbl>
          </a:graphicData>
        </a:graphic>
      </p:graphicFrame>
      <p:sp>
        <p:nvSpPr>
          <p:cNvPr id="8" name="角丸四角形 7"/>
          <p:cNvSpPr/>
          <p:nvPr/>
        </p:nvSpPr>
        <p:spPr>
          <a:xfrm>
            <a:off x="4381500" y="3649210"/>
            <a:ext cx="2083904" cy="329428"/>
          </a:xfrm>
          <a:prstGeom prst="roundRect">
            <a:avLst/>
          </a:prstGeom>
          <a:noFill/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243" y="3294878"/>
            <a:ext cx="445604" cy="445604"/>
          </a:xfrm>
          <a:prstGeom prst="rect">
            <a:avLst/>
          </a:prstGeom>
        </p:spPr>
      </p:pic>
      <p:sp>
        <p:nvSpPr>
          <p:cNvPr id="10" name="角丸四角形 9"/>
          <p:cNvSpPr/>
          <p:nvPr/>
        </p:nvSpPr>
        <p:spPr>
          <a:xfrm>
            <a:off x="1297971" y="4814349"/>
            <a:ext cx="5167433" cy="553167"/>
          </a:xfrm>
          <a:prstGeom prst="roundRect">
            <a:avLst/>
          </a:prstGeom>
          <a:noFill/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29260"/>
            <a:ext cx="445604" cy="445604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885" y="5287214"/>
            <a:ext cx="445604" cy="445604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2801281" y="5789552"/>
            <a:ext cx="190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9855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123276" y="219428"/>
            <a:ext cx="7958841" cy="729386"/>
          </a:xfrm>
        </p:spPr>
        <p:txBody>
          <a:bodyPr>
            <a:normAutofit/>
          </a:bodyPr>
          <a:lstStyle/>
          <a:p>
            <a:r>
              <a:rPr lang="en-US" altLang="ja-JP" sz="2800" b="1" dirty="0"/>
              <a:t>Step4</a:t>
            </a:r>
            <a:r>
              <a:rPr lang="en-US" altLang="ja-JP" sz="2800" dirty="0"/>
              <a:t>: </a:t>
            </a:r>
            <a:r>
              <a:rPr lang="ja-JP" altLang="en-US" sz="2800" dirty="0"/>
              <a:t>推薦されるテストスイートの順位付け</a:t>
            </a:r>
            <a:endParaRPr kumimoji="1" lang="ja-JP" altLang="en-US" sz="2800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719214"/>
            <a:ext cx="10515600" cy="574675"/>
          </a:xfrm>
        </p:spPr>
        <p:txBody>
          <a:bodyPr/>
          <a:lstStyle/>
          <a:p>
            <a:r>
              <a:rPr lang="ja-JP" altLang="en-US" dirty="0" smtClean="0"/>
              <a:t>テストスイートは以下の</a:t>
            </a:r>
            <a:r>
              <a:rPr lang="en-US" altLang="ja-JP" dirty="0" smtClean="0"/>
              <a:t>2</a:t>
            </a:r>
            <a:r>
              <a:rPr lang="ja-JP" altLang="en-US" dirty="0" err="1" smtClean="0"/>
              <a:t>つの</a:t>
            </a:r>
            <a:r>
              <a:rPr lang="ja-JP" altLang="en-US" dirty="0" smtClean="0"/>
              <a:t>要素を基に順位付けられる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5" name="角丸四角形 4"/>
          <p:cNvSpPr/>
          <p:nvPr/>
        </p:nvSpPr>
        <p:spPr>
          <a:xfrm>
            <a:off x="1516061" y="2774116"/>
            <a:ext cx="4375150" cy="1085255"/>
          </a:xfrm>
          <a:prstGeom prst="round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入力コード片と類似コード片間の類似度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(Stpe1)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024186" y="2377219"/>
            <a:ext cx="1358900" cy="46166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類似</a:t>
            </a: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度</a:t>
            </a:r>
            <a:endParaRPr kumimoji="1"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角丸四角形 6"/>
          <p:cNvSpPr/>
          <p:nvPr/>
        </p:nvSpPr>
        <p:spPr>
          <a:xfrm>
            <a:off x="6186486" y="2770234"/>
            <a:ext cx="4375150" cy="1085255"/>
          </a:xfrm>
          <a:prstGeom prst="roundRect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テストスイート内に含まれるテストスメルの数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(Stpe3)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317579" y="2366157"/>
            <a:ext cx="2112963" cy="461665"/>
          </a:xfrm>
          <a:prstGeom prst="rect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テストスメル</a:t>
            </a:r>
            <a:endParaRPr kumimoji="1"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二等辺三角形 8"/>
          <p:cNvSpPr/>
          <p:nvPr/>
        </p:nvSpPr>
        <p:spPr>
          <a:xfrm rot="10800000">
            <a:off x="3733800" y="4171353"/>
            <a:ext cx="4724400" cy="317500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ローチャート: 代替処理 9"/>
          <p:cNvSpPr/>
          <p:nvPr/>
        </p:nvSpPr>
        <p:spPr>
          <a:xfrm>
            <a:off x="1401761" y="4896447"/>
            <a:ext cx="9401175" cy="1273733"/>
          </a:xfrm>
          <a:prstGeom prst="flowChartAlternateProcess">
            <a:avLst/>
          </a:prstGeom>
          <a:ln w="63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類似度を優先として並び替え、類似度が同じ場合テストスメルの数で順位づける</a:t>
            </a:r>
            <a:endParaRPr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8719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SuiteRec</a:t>
            </a:r>
            <a:r>
              <a:rPr lang="ja-JP" altLang="en-US" dirty="0"/>
              <a:t>の</a:t>
            </a:r>
            <a:r>
              <a:rPr lang="ja-JP" altLang="en-US" dirty="0" smtClean="0"/>
              <a:t>インターフェス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l="17492" t="6732" r="17561" b="50108"/>
          <a:stretch/>
        </p:blipFill>
        <p:spPr>
          <a:xfrm>
            <a:off x="843274" y="1623635"/>
            <a:ext cx="7270786" cy="5234365"/>
          </a:xfrm>
          <a:prstGeom prst="rect">
            <a:avLst/>
          </a:prstGeom>
        </p:spPr>
      </p:pic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8227944" y="1986591"/>
            <a:ext cx="3535018" cy="3873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30000"/>
              </a:lnSpc>
              <a:buClr>
                <a:schemeClr val="tx1"/>
              </a:buClr>
              <a:buFont typeface="+mj-ea"/>
              <a:buAutoNum type="circleNumDbPlain"/>
            </a:pPr>
            <a:r>
              <a:rPr lang="ja-JP" altLang="en-US" sz="3200" dirty="0" smtClean="0"/>
              <a:t>入力コード</a:t>
            </a:r>
            <a:endParaRPr lang="en-US" altLang="ja-JP" sz="3200" dirty="0" smtClean="0"/>
          </a:p>
          <a:p>
            <a:pPr marL="514350" indent="-514350">
              <a:lnSpc>
                <a:spcPct val="130000"/>
              </a:lnSpc>
              <a:buClr>
                <a:schemeClr val="tx1"/>
              </a:buClr>
              <a:buFont typeface="+mj-ea"/>
              <a:buAutoNum type="circleNumDbPlain"/>
            </a:pPr>
            <a:r>
              <a:rPr lang="ja-JP" altLang="en-US" sz="3200" dirty="0" smtClean="0"/>
              <a:t>類似コード</a:t>
            </a:r>
            <a:endParaRPr lang="en-US" altLang="ja-JP" sz="3200" dirty="0" smtClean="0"/>
          </a:p>
          <a:p>
            <a:pPr marL="514350" indent="-514350">
              <a:lnSpc>
                <a:spcPct val="130000"/>
              </a:lnSpc>
              <a:buClr>
                <a:schemeClr val="tx1"/>
              </a:buClr>
              <a:buFont typeface="+mj-ea"/>
              <a:buAutoNum type="circleNumDbPlain"/>
            </a:pPr>
            <a:r>
              <a:rPr lang="ja-JP" altLang="en-US" sz="3200" dirty="0" smtClean="0"/>
              <a:t>類似度</a:t>
            </a:r>
            <a:r>
              <a:rPr lang="en-US" altLang="ja-JP" sz="3200" dirty="0" smtClean="0"/>
              <a:t>(UPI)</a:t>
            </a:r>
          </a:p>
          <a:p>
            <a:pPr marL="514350" indent="-514350">
              <a:lnSpc>
                <a:spcPct val="130000"/>
              </a:lnSpc>
              <a:buClr>
                <a:schemeClr val="tx1"/>
              </a:buClr>
              <a:buFont typeface="+mj-ea"/>
              <a:buAutoNum type="circleNumDbPlain"/>
            </a:pPr>
            <a:r>
              <a:rPr lang="ja-JP" altLang="en-US" sz="3200" dirty="0" smtClean="0"/>
              <a:t>テストスメル</a:t>
            </a:r>
            <a:endParaRPr lang="en-US" altLang="ja-JP" sz="3200" dirty="0" smtClean="0"/>
          </a:p>
          <a:p>
            <a:pPr marL="514350" indent="-514350">
              <a:lnSpc>
                <a:spcPct val="130000"/>
              </a:lnSpc>
              <a:buClr>
                <a:schemeClr val="tx1"/>
              </a:buClr>
              <a:buFont typeface="+mj-ea"/>
              <a:buAutoNum type="circleNumDbPlain"/>
            </a:pPr>
            <a:r>
              <a:rPr lang="ja-JP" altLang="en-US" sz="3200" dirty="0" smtClean="0"/>
              <a:t>テストスイート</a:t>
            </a:r>
            <a:endParaRPr lang="ja-JP" altLang="en-US" sz="3200" dirty="0"/>
          </a:p>
        </p:txBody>
      </p:sp>
      <p:sp>
        <p:nvSpPr>
          <p:cNvPr id="6" name="楕円 5"/>
          <p:cNvSpPr/>
          <p:nvPr/>
        </p:nvSpPr>
        <p:spPr>
          <a:xfrm>
            <a:off x="8330576" y="2114900"/>
            <a:ext cx="426346" cy="42634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1" lang="ja-JP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楕円 6"/>
          <p:cNvSpPr/>
          <p:nvPr/>
        </p:nvSpPr>
        <p:spPr>
          <a:xfrm>
            <a:off x="8330576" y="3558770"/>
            <a:ext cx="426346" cy="42634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1" lang="ja-JP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楕円 7"/>
          <p:cNvSpPr/>
          <p:nvPr/>
        </p:nvSpPr>
        <p:spPr>
          <a:xfrm>
            <a:off x="8330576" y="2839229"/>
            <a:ext cx="426346" cy="42634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1" lang="ja-JP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楕円 8"/>
          <p:cNvSpPr/>
          <p:nvPr/>
        </p:nvSpPr>
        <p:spPr>
          <a:xfrm>
            <a:off x="8330576" y="4278311"/>
            <a:ext cx="426346" cy="42634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kumimoji="1" lang="ja-JP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楕円 9"/>
          <p:cNvSpPr/>
          <p:nvPr/>
        </p:nvSpPr>
        <p:spPr>
          <a:xfrm>
            <a:off x="8330576" y="4979656"/>
            <a:ext cx="426346" cy="42634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kumimoji="1" lang="ja-JP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273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評価実験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562237"/>
            <a:ext cx="10661374" cy="4898197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実験概要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情報科学を専攻する修士課程の学生</a:t>
            </a:r>
            <a:r>
              <a:rPr kumimoji="1" lang="en-US" altLang="ja-JP" dirty="0" smtClean="0"/>
              <a:t>10</a:t>
            </a:r>
            <a:r>
              <a:rPr kumimoji="1" lang="ja-JP" altLang="en-US" dirty="0" smtClean="0"/>
              <a:t>人</a:t>
            </a:r>
            <a:r>
              <a:rPr lang="ja-JP" altLang="en-US" dirty="0" smtClean="0"/>
              <a:t>に</a:t>
            </a:r>
            <a:r>
              <a:rPr kumimoji="1" lang="en-US" altLang="ja-JP" dirty="0" smtClean="0"/>
              <a:t>3</a:t>
            </a:r>
            <a:r>
              <a:rPr kumimoji="1" lang="ja-JP" altLang="en-US" dirty="0" err="1" smtClean="0"/>
              <a:t>つの</a:t>
            </a:r>
            <a:r>
              <a:rPr kumimoji="1" lang="ja-JP" altLang="en-US" dirty="0" smtClean="0"/>
              <a:t>タスクのテスト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コードを作成してもらう</a:t>
            </a:r>
            <a:endParaRPr kumimoji="1" lang="en-US" altLang="ja-JP" dirty="0" smtClean="0"/>
          </a:p>
          <a:p>
            <a:pPr lvl="1"/>
            <a:endParaRPr kumimoji="1" lang="en-US" altLang="ja-JP" dirty="0" smtClean="0"/>
          </a:p>
          <a:p>
            <a:pPr lvl="1"/>
            <a:endParaRPr lang="en-US" altLang="ja-JP" dirty="0"/>
          </a:p>
          <a:p>
            <a:pPr lvl="1"/>
            <a:endParaRPr kumimoji="1" lang="en-US" altLang="ja-JP" dirty="0" smtClean="0"/>
          </a:p>
          <a:p>
            <a:pPr lvl="1"/>
            <a:endParaRPr lang="en-US" altLang="ja-JP" dirty="0"/>
          </a:p>
          <a:p>
            <a:pPr lvl="1"/>
            <a:endParaRPr kumimoji="1" lang="en-US" altLang="ja-JP" sz="3600" dirty="0" smtClean="0"/>
          </a:p>
          <a:p>
            <a:pPr lvl="1"/>
            <a:r>
              <a:rPr lang="en-US" altLang="ja-JP" dirty="0" err="1" smtClean="0"/>
              <a:t>SuiteRec</a:t>
            </a:r>
            <a:r>
              <a:rPr lang="ja-JP" altLang="en-US" dirty="0" smtClean="0"/>
              <a:t>を</a:t>
            </a:r>
            <a:r>
              <a:rPr lang="ja-JP" altLang="en-US" dirty="0"/>
              <a:t>使用した場合とそうでない場合で被験者が作成</a:t>
            </a:r>
            <a:r>
              <a:rPr lang="ja-JP" altLang="en-US" dirty="0" smtClean="0"/>
              <a:t>した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テストコード</a:t>
            </a:r>
            <a:r>
              <a:rPr lang="ja-JP" altLang="en-US" dirty="0"/>
              <a:t>比較する</a:t>
            </a:r>
            <a:endParaRPr lang="en-US" altLang="ja-JP" dirty="0"/>
          </a:p>
          <a:p>
            <a:pPr lvl="1"/>
            <a:r>
              <a:rPr lang="ja-JP" altLang="en-US" dirty="0"/>
              <a:t>実験後にテスト作成タスクに関するアンケートに回答して</a:t>
            </a:r>
            <a:r>
              <a:rPr lang="ja-JP" altLang="en-US" dirty="0" smtClean="0"/>
              <a:t>もらった</a:t>
            </a:r>
            <a:endParaRPr lang="en-US" altLang="ja-JP" dirty="0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332270"/>
              </p:ext>
            </p:extLst>
          </p:nvPr>
        </p:nvGraphicFramePr>
        <p:xfrm>
          <a:off x="1662201" y="2957770"/>
          <a:ext cx="9013372" cy="138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1764">
                  <a:extLst>
                    <a:ext uri="{9D8B030D-6E8A-4147-A177-3AD203B41FA5}">
                      <a16:colId xmlns:a16="http://schemas.microsoft.com/office/drawing/2014/main" val="1118089536"/>
                    </a:ext>
                  </a:extLst>
                </a:gridCol>
                <a:gridCol w="1986237">
                  <a:extLst>
                    <a:ext uri="{9D8B030D-6E8A-4147-A177-3AD203B41FA5}">
                      <a16:colId xmlns:a16="http://schemas.microsoft.com/office/drawing/2014/main" val="1598489831"/>
                    </a:ext>
                  </a:extLst>
                </a:gridCol>
                <a:gridCol w="2960915">
                  <a:extLst>
                    <a:ext uri="{9D8B030D-6E8A-4147-A177-3AD203B41FA5}">
                      <a16:colId xmlns:a16="http://schemas.microsoft.com/office/drawing/2014/main" val="3410595506"/>
                    </a:ext>
                  </a:extLst>
                </a:gridCol>
                <a:gridCol w="3004456">
                  <a:extLst>
                    <a:ext uri="{9D8B030D-6E8A-4147-A177-3AD203B41FA5}">
                      <a16:colId xmlns:a16="http://schemas.microsoft.com/office/drawing/2014/main" val="41071219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Task1</a:t>
                      </a:r>
                      <a:endParaRPr kumimoji="1" lang="ja-JP" altLang="en-US" b="1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Task2</a:t>
                      </a:r>
                      <a:endParaRPr kumimoji="1" lang="ja-JP" altLang="en-US" b="1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Task3</a:t>
                      </a:r>
                      <a:endParaRPr kumimoji="1" lang="ja-JP" altLang="en-US" b="1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672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概要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典型的な</a:t>
                      </a:r>
                      <a:r>
                        <a:rPr kumimoji="1" lang="en-US" altLang="ja-JP" dirty="0" err="1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FizzBuzz</a:t>
                      </a:r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の関数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第</a:t>
                      </a:r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1</a:t>
                      </a:r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引数に応じて計算方法を変更し，計算結果を返す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</a:t>
                      </a:r>
                      <a:r>
                        <a:rPr kumimoji="1" lang="ja-JP" altLang="en-US" dirty="0" err="1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つの</a:t>
                      </a:r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入力値に基づいて試験の合否を判定する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234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分岐数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8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16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24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137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9937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リサーチクエスチョン</a:t>
            </a:r>
            <a:r>
              <a:rPr lang="en-US" altLang="ja-JP" dirty="0"/>
              <a:t>(RQ)</a:t>
            </a:r>
            <a:endParaRPr kumimoji="1" lang="ja-JP" altLang="en-US" dirty="0"/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30649"/>
            <a:ext cx="10606874" cy="3917008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altLang="ja-JP" b="1" dirty="0" smtClean="0"/>
              <a:t>RQ1. </a:t>
            </a:r>
            <a:r>
              <a:rPr lang="en-US" altLang="ja-JP" dirty="0" err="1" smtClean="0"/>
              <a:t>SuiteRec</a:t>
            </a:r>
            <a:r>
              <a:rPr lang="ja-JP" altLang="en-US" dirty="0" smtClean="0"/>
              <a:t>は</a:t>
            </a:r>
            <a:r>
              <a:rPr lang="ja-JP" altLang="en-US" dirty="0"/>
              <a:t>、</a:t>
            </a:r>
            <a:r>
              <a:rPr lang="ja-JP" altLang="en-US" dirty="0" smtClean="0"/>
              <a:t>高い</a:t>
            </a:r>
            <a:r>
              <a:rPr lang="ja-JP" altLang="en-US" dirty="0" smtClean="0"/>
              <a:t>カバレッジを</a:t>
            </a:r>
            <a:r>
              <a:rPr lang="ja-JP" altLang="en-US" dirty="0" smtClean="0"/>
              <a:t>持つテストコードの作成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         </a:t>
            </a:r>
            <a:r>
              <a:rPr lang="ja-JP" altLang="en-US" dirty="0" smtClean="0"/>
              <a:t>を</a:t>
            </a:r>
            <a:r>
              <a:rPr lang="ja-JP" altLang="en-US" dirty="0" smtClean="0"/>
              <a:t>支援できるか</a:t>
            </a:r>
            <a:r>
              <a:rPr lang="ja-JP" altLang="en-US" dirty="0" smtClean="0"/>
              <a:t>？</a:t>
            </a:r>
            <a:endParaRPr lang="en-US" altLang="ja-JP" dirty="0" smtClean="0"/>
          </a:p>
          <a:p>
            <a:pPr marL="0" indent="0">
              <a:buClr>
                <a:schemeClr val="tx2"/>
              </a:buClr>
              <a:buNone/>
            </a:pPr>
            <a:endParaRPr lang="en-US" altLang="ja-JP" sz="100" dirty="0" smtClean="0"/>
          </a:p>
          <a:p>
            <a:pPr marL="0" indent="0">
              <a:buClr>
                <a:schemeClr val="tx2"/>
              </a:buClr>
              <a:buNone/>
            </a:pPr>
            <a:r>
              <a:rPr lang="en-US" altLang="ja-JP" b="1" dirty="0" smtClean="0"/>
              <a:t>RQ2. </a:t>
            </a:r>
            <a:r>
              <a:rPr lang="en-US" altLang="ja-JP" dirty="0" err="1" smtClean="0"/>
              <a:t>SuiteRec</a:t>
            </a:r>
            <a:r>
              <a:rPr lang="ja-JP" altLang="en-US" dirty="0" smtClean="0"/>
              <a:t>は</a:t>
            </a:r>
            <a:r>
              <a:rPr lang="ja-JP" altLang="en-US" dirty="0"/>
              <a:t>、</a:t>
            </a:r>
            <a:r>
              <a:rPr lang="ja-JP" altLang="en-US" dirty="0" smtClean="0"/>
              <a:t>テストコード</a:t>
            </a:r>
            <a:r>
              <a:rPr lang="ja-JP" altLang="en-US" dirty="0" smtClean="0"/>
              <a:t>作成時間を削減できるか</a:t>
            </a:r>
            <a:r>
              <a:rPr lang="ja-JP" altLang="en-US" dirty="0" smtClean="0"/>
              <a:t>？</a:t>
            </a:r>
            <a:endParaRPr lang="en-US" altLang="ja-JP" dirty="0" smtClean="0"/>
          </a:p>
          <a:p>
            <a:pPr marL="0" indent="0">
              <a:buClr>
                <a:schemeClr val="tx2"/>
              </a:buClr>
              <a:buNone/>
            </a:pPr>
            <a:endParaRPr lang="en-US" altLang="ja-JP" sz="1200" dirty="0" smtClean="0"/>
          </a:p>
          <a:p>
            <a:pPr marL="0" indent="0">
              <a:buClr>
                <a:schemeClr val="tx2"/>
              </a:buClr>
              <a:buNone/>
            </a:pPr>
            <a:r>
              <a:rPr lang="en-US" altLang="ja-JP" b="1" dirty="0" smtClean="0"/>
              <a:t>RQ3. </a:t>
            </a:r>
            <a:r>
              <a:rPr lang="en-US" altLang="ja-JP" dirty="0" err="1" smtClean="0"/>
              <a:t>SuiteRec</a:t>
            </a:r>
            <a:r>
              <a:rPr lang="ja-JP" altLang="en-US" dirty="0" smtClean="0"/>
              <a:t>は、テストスメルの数が少ないテストコードの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         </a:t>
            </a:r>
            <a:r>
              <a:rPr lang="ja-JP" altLang="en-US" dirty="0" smtClean="0"/>
              <a:t>作成</a:t>
            </a:r>
            <a:r>
              <a:rPr lang="ja-JP" altLang="en-US" dirty="0" smtClean="0"/>
              <a:t>を</a:t>
            </a:r>
            <a:r>
              <a:rPr lang="ja-JP" altLang="en-US" dirty="0" smtClean="0"/>
              <a:t>支援できる</a:t>
            </a:r>
            <a:r>
              <a:rPr lang="ja-JP" altLang="en-US" dirty="0" smtClean="0"/>
              <a:t>か</a:t>
            </a:r>
            <a:r>
              <a:rPr lang="ja-JP" altLang="en-US" dirty="0" smtClean="0"/>
              <a:t>？</a:t>
            </a:r>
            <a:endParaRPr lang="en-US" altLang="ja-JP" dirty="0" smtClean="0"/>
          </a:p>
          <a:p>
            <a:pPr marL="0" indent="0">
              <a:buClr>
                <a:schemeClr val="tx2"/>
              </a:buClr>
              <a:buNone/>
            </a:pPr>
            <a:endParaRPr lang="en-US" altLang="ja-JP" sz="100" dirty="0" smtClean="0"/>
          </a:p>
          <a:p>
            <a:pPr marL="0" indent="0">
              <a:buClr>
                <a:schemeClr val="tx2"/>
              </a:buClr>
              <a:buNone/>
            </a:pPr>
            <a:r>
              <a:rPr lang="en-US" altLang="ja-JP" b="1" dirty="0" smtClean="0"/>
              <a:t>RQ4. </a:t>
            </a:r>
            <a:r>
              <a:rPr lang="en-US" altLang="ja-JP" dirty="0" err="1" smtClean="0"/>
              <a:t>SuiteRec</a:t>
            </a:r>
            <a:r>
              <a:rPr lang="ja-JP" altLang="en-US" dirty="0" smtClean="0"/>
              <a:t>の</a:t>
            </a:r>
            <a:r>
              <a:rPr lang="ja-JP" altLang="en-US" dirty="0" smtClean="0"/>
              <a:t>利用</a:t>
            </a:r>
            <a:r>
              <a:rPr lang="ja-JP" altLang="en-US" dirty="0" smtClean="0"/>
              <a:t>は、開発者</a:t>
            </a:r>
            <a:r>
              <a:rPr lang="ja-JP" altLang="en-US" dirty="0" smtClean="0"/>
              <a:t>のテストコード作成</a:t>
            </a:r>
            <a:r>
              <a:rPr lang="ja-JP" altLang="en-US" dirty="0" smtClean="0"/>
              <a:t>タスクの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         </a:t>
            </a:r>
            <a:r>
              <a:rPr lang="ja-JP" altLang="en-US" dirty="0" smtClean="0"/>
              <a:t>認識</a:t>
            </a:r>
            <a:r>
              <a:rPr lang="ja-JP" altLang="en-US" dirty="0" smtClean="0"/>
              <a:t>にどう影響するか？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096934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b="1" dirty="0"/>
              <a:t>RQ1. </a:t>
            </a:r>
            <a:r>
              <a:rPr lang="en-US" altLang="ja-JP" dirty="0" err="1"/>
              <a:t>SuiteRec</a:t>
            </a:r>
            <a:r>
              <a:rPr lang="ja-JP" altLang="en-US" dirty="0"/>
              <a:t>は、高いカバレッジを持つ</a:t>
            </a:r>
            <a:br>
              <a:rPr lang="ja-JP" altLang="en-US" dirty="0"/>
            </a:br>
            <a:r>
              <a:rPr lang="ja-JP" altLang="en-US" dirty="0" smtClean="0"/>
              <a:t>        テストコード</a:t>
            </a:r>
            <a:r>
              <a:rPr lang="ja-JP" altLang="en-US" dirty="0"/>
              <a:t>の作成を支援できるか？</a:t>
            </a:r>
            <a:endParaRPr kumimoji="1" lang="ja-JP" altLang="en-US" dirty="0"/>
          </a:p>
        </p:txBody>
      </p:sp>
      <p:graphicFrame>
        <p:nvGraphicFramePr>
          <p:cNvPr id="4" name="コンテンツ プレースホルダー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648430"/>
              </p:ext>
            </p:extLst>
          </p:nvPr>
        </p:nvGraphicFramePr>
        <p:xfrm>
          <a:off x="6139321" y="1734230"/>
          <a:ext cx="4921200" cy="3040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コンテンツ プレースホルダー 5">
            <a:extLst>
              <a:ext uri="{FF2B5EF4-FFF2-40B4-BE49-F238E27FC236}">
                <a16:creationId xmlns:a16="http://schemas.microsoft.com/office/drawing/2014/main" id="{58383E37-1D3B-1A4F-BAE8-78FB788D5C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121422"/>
              </p:ext>
            </p:extLst>
          </p:nvPr>
        </p:nvGraphicFramePr>
        <p:xfrm>
          <a:off x="996779" y="1734231"/>
          <a:ext cx="5073771" cy="3040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AC3A437-2595-FF4C-A6C9-E07DCFC518E1}"/>
              </a:ext>
            </a:extLst>
          </p:cNvPr>
          <p:cNvSpPr/>
          <p:nvPr/>
        </p:nvSpPr>
        <p:spPr>
          <a:xfrm>
            <a:off x="5240341" y="4820636"/>
            <a:ext cx="145142" cy="145142"/>
          </a:xfrm>
          <a:prstGeom prst="rect">
            <a:avLst/>
          </a:prstGeom>
          <a:solidFill>
            <a:srgbClr val="DEA221"/>
          </a:solidFill>
          <a:ln>
            <a:solidFill>
              <a:srgbClr val="DEA2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C41124F-0734-F44C-85F6-A310A9D32F4C}"/>
              </a:ext>
            </a:extLst>
          </p:cNvPr>
          <p:cNvSpPr txBox="1"/>
          <p:nvPr/>
        </p:nvSpPr>
        <p:spPr>
          <a:xfrm>
            <a:off x="5385483" y="4703925"/>
            <a:ext cx="1117600" cy="3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6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手作業</a:t>
            </a:r>
            <a:endParaRPr kumimoji="1" lang="ja-JP" altLang="en-US" sz="186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2F4946A-2043-3E48-BA34-747554025BBA}"/>
              </a:ext>
            </a:extLst>
          </p:cNvPr>
          <p:cNvSpPr/>
          <p:nvPr/>
        </p:nvSpPr>
        <p:spPr>
          <a:xfrm>
            <a:off x="6401829" y="4820638"/>
            <a:ext cx="145142" cy="145142"/>
          </a:xfrm>
          <a:prstGeom prst="rect">
            <a:avLst/>
          </a:prstGeom>
          <a:solidFill>
            <a:srgbClr val="0F7B9E"/>
          </a:solidFill>
          <a:ln>
            <a:solidFill>
              <a:srgbClr val="0F7B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A1CA2C6-0BE8-F04B-956F-827B826EEE45}"/>
              </a:ext>
            </a:extLst>
          </p:cNvPr>
          <p:cNvSpPr txBox="1"/>
          <p:nvPr/>
        </p:nvSpPr>
        <p:spPr>
          <a:xfrm>
            <a:off x="6546971" y="4703925"/>
            <a:ext cx="1294488" cy="3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86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SuiteRec</a:t>
            </a:r>
            <a:endParaRPr kumimoji="1" lang="ja-JP" altLang="en-US" sz="186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1428921" y="5285996"/>
            <a:ext cx="9334158" cy="112621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条件分岐が多いプログラムのテストコードを作成する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際カバレッジ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(C1)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を向上するのに役立つ可能性がある</a:t>
            </a:r>
            <a:endParaRPr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3589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221598" y="329894"/>
            <a:ext cx="7823895" cy="729386"/>
          </a:xfrm>
        </p:spPr>
        <p:txBody>
          <a:bodyPr>
            <a:normAutofit fontScale="90000"/>
          </a:bodyPr>
          <a:lstStyle/>
          <a:p>
            <a:r>
              <a:rPr lang="en-US" altLang="ja-JP" b="1" dirty="0"/>
              <a:t>RQ2. </a:t>
            </a:r>
            <a:r>
              <a:rPr lang="en-US" altLang="ja-JP" dirty="0" err="1"/>
              <a:t>SuiteRec</a:t>
            </a:r>
            <a:r>
              <a:rPr lang="ja-JP" altLang="en-US" dirty="0"/>
              <a:t>は、テストコード作成を</a:t>
            </a:r>
            <a:r>
              <a:rPr lang="ja-JP" altLang="en-US" dirty="0" smtClean="0"/>
              <a:t>削減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        </a:t>
            </a:r>
            <a:r>
              <a:rPr lang="ja-JP" altLang="en-US" dirty="0" smtClean="0"/>
              <a:t>できる</a:t>
            </a:r>
            <a:r>
              <a:rPr lang="ja-JP" altLang="en-US" dirty="0"/>
              <a:t>か？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cx="http://schemas.microsoft.com/office/drawing/2014/chartex" Requires="cx">
          <p:graphicFrame>
            <p:nvGraphicFramePr>
              <p:cNvPr id="4" name="グラフ 3"/>
              <p:cNvGraphicFramePr/>
              <p:nvPr>
                <p:extLst>
                  <p:ext uri="{D42A27DB-BD31-4B8C-83A1-F6EECF244321}">
                    <p14:modId xmlns:p14="http://schemas.microsoft.com/office/powerpoint/2010/main" val="3007663641"/>
                  </p:ext>
                </p:extLst>
              </p:nvPr>
            </p:nvGraphicFramePr>
            <p:xfrm>
              <a:off x="1140278" y="1577524"/>
              <a:ext cx="5197928" cy="3768724"/>
            </p:xfrm>
            <a:graphic>
              <a:graphicData uri="http://schemas.microsoft.com/office/drawing/2014/chartex">
                <c:chart xmlns:c="http://schemas.openxmlformats.org/drawingml/2006/chart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グラフ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0278" y="1577524"/>
                <a:ext cx="5197928" cy="3768724"/>
              </a:xfrm>
              <a:prstGeom prst="rect">
                <a:avLst/>
              </a:prstGeom>
            </p:spPr>
          </p:pic>
        </mc:Fallback>
      </mc:AlternateContent>
      <p:sp>
        <p:nvSpPr>
          <p:cNvPr id="5" name="角丸四角形 4"/>
          <p:cNvSpPr/>
          <p:nvPr/>
        </p:nvSpPr>
        <p:spPr>
          <a:xfrm>
            <a:off x="1612901" y="5346248"/>
            <a:ext cx="9201150" cy="112621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推薦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されたコードを理解し編集が必要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なので、開発者はテストコード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作成に多くの時間を費やす可能性がある</a:t>
            </a:r>
            <a:endParaRPr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434581" y="2074412"/>
            <a:ext cx="50582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Task1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と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Task3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は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、</a:t>
            </a:r>
            <a:r>
              <a:rPr lang="en-US" altLang="ja-JP" sz="20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SuiteRec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を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使用した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場合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、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タスク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終了までの時間が長い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l"/>
            </a:pP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Task2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は</a:t>
            </a:r>
            <a:r>
              <a:rPr lang="en-US" altLang="ja-JP" sz="20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SuiteRec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を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使用しない場合の方がタスク終了までの時間が長い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l"/>
            </a:pP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kumimoji="1"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多く</a:t>
            </a:r>
            <a:r>
              <a:rPr kumimoji="1"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被験</a:t>
            </a:r>
            <a:r>
              <a:rPr kumimoji="1"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者</a:t>
            </a:r>
            <a:r>
              <a:rPr kumimoji="1"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は無駄なテストを作成する</a:t>
            </a:r>
            <a:r>
              <a:rPr kumimoji="1"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のに時間</a:t>
            </a:r>
            <a:r>
              <a:rPr kumimoji="1"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を費やした可能性がある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AC3A437-2595-FF4C-A6C9-E07DCFC518E1}"/>
              </a:ext>
            </a:extLst>
          </p:cNvPr>
          <p:cNvSpPr/>
          <p:nvPr/>
        </p:nvSpPr>
        <p:spPr>
          <a:xfrm>
            <a:off x="3798776" y="4367103"/>
            <a:ext cx="145142" cy="145142"/>
          </a:xfrm>
          <a:prstGeom prst="rect">
            <a:avLst/>
          </a:prstGeom>
          <a:solidFill>
            <a:srgbClr val="DEA221"/>
          </a:solidFill>
          <a:ln>
            <a:solidFill>
              <a:srgbClr val="DEA2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C41124F-0734-F44C-85F6-A310A9D32F4C}"/>
              </a:ext>
            </a:extLst>
          </p:cNvPr>
          <p:cNvSpPr txBox="1"/>
          <p:nvPr/>
        </p:nvSpPr>
        <p:spPr>
          <a:xfrm>
            <a:off x="3943918" y="4250392"/>
            <a:ext cx="1117600" cy="3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6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手作業</a:t>
            </a:r>
            <a:endParaRPr kumimoji="1" lang="ja-JP" altLang="en-US" sz="186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2F4946A-2043-3E48-BA34-747554025BBA}"/>
              </a:ext>
            </a:extLst>
          </p:cNvPr>
          <p:cNvSpPr/>
          <p:nvPr/>
        </p:nvSpPr>
        <p:spPr>
          <a:xfrm>
            <a:off x="4898576" y="4367105"/>
            <a:ext cx="145142" cy="145142"/>
          </a:xfrm>
          <a:prstGeom prst="rect">
            <a:avLst/>
          </a:prstGeom>
          <a:solidFill>
            <a:srgbClr val="0F7B9E"/>
          </a:solidFill>
          <a:ln>
            <a:solidFill>
              <a:srgbClr val="0F7B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A1CA2C6-0BE8-F04B-956F-827B826EEE45}"/>
              </a:ext>
            </a:extLst>
          </p:cNvPr>
          <p:cNvSpPr txBox="1"/>
          <p:nvPr/>
        </p:nvSpPr>
        <p:spPr>
          <a:xfrm>
            <a:off x="5043718" y="4250392"/>
            <a:ext cx="1294488" cy="3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86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SuiteRec</a:t>
            </a:r>
            <a:endParaRPr kumimoji="1" lang="ja-JP" altLang="en-US" sz="186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209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b="1" dirty="0"/>
              <a:t>RQ3. </a:t>
            </a:r>
            <a:r>
              <a:rPr lang="en-US" altLang="ja-JP" dirty="0" err="1"/>
              <a:t>SuiteRec</a:t>
            </a:r>
            <a:r>
              <a:rPr lang="ja-JP" altLang="en-US" dirty="0"/>
              <a:t>は、テストスメルの数が</a:t>
            </a:r>
            <a:r>
              <a:rPr lang="ja-JP" altLang="en-US" dirty="0" smtClean="0"/>
              <a:t>少ない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        </a:t>
            </a:r>
            <a:r>
              <a:rPr lang="ja-JP" altLang="en-US" dirty="0" smtClean="0"/>
              <a:t>テストコード</a:t>
            </a:r>
            <a:r>
              <a:rPr lang="ja-JP" altLang="en-US" dirty="0"/>
              <a:t>の作成を支援できるか？</a:t>
            </a:r>
            <a:endParaRPr kumimoji="1" lang="ja-JP" altLang="en-US" dirty="0"/>
          </a:p>
        </p:txBody>
      </p:sp>
      <p:graphicFrame>
        <p:nvGraphicFramePr>
          <p:cNvPr id="4" name="コンテンツ プレースホルダー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4139143"/>
              </p:ext>
            </p:extLst>
          </p:nvPr>
        </p:nvGraphicFramePr>
        <p:xfrm>
          <a:off x="838200" y="1690689"/>
          <a:ext cx="4956628" cy="3296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テキスト ボックス 4"/>
          <p:cNvSpPr txBox="1"/>
          <p:nvPr/>
        </p:nvSpPr>
        <p:spPr>
          <a:xfrm>
            <a:off x="5811305" y="2215540"/>
            <a:ext cx="56281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kumimoji="1"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すべて</a:t>
            </a:r>
            <a:r>
              <a:rPr kumimoji="1"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タスク</a:t>
            </a:r>
            <a:r>
              <a:rPr kumimoji="1"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において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、</a:t>
            </a:r>
            <a:r>
              <a:rPr lang="en-US" altLang="ja-JP" sz="20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SuiteRec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を使用した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場合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検出されたテストスメルの数が少ない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l"/>
            </a:pP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多く検出されたテストスメル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742950" lvl="1" indent="-285750"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Assertion Roulette</a:t>
            </a:r>
          </a:p>
          <a:p>
            <a:pPr marL="742950" lvl="1" indent="-285750"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Default Test</a:t>
            </a:r>
          </a:p>
          <a:p>
            <a:pPr marL="742950" lvl="1" indent="-285750"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Eager Test</a:t>
            </a:r>
          </a:p>
        </p:txBody>
      </p:sp>
      <p:sp>
        <p:nvSpPr>
          <p:cNvPr id="6" name="角丸四角形 5"/>
          <p:cNvSpPr/>
          <p:nvPr/>
        </p:nvSpPr>
        <p:spPr>
          <a:xfrm>
            <a:off x="1311275" y="5371072"/>
            <a:ext cx="9975850" cy="112621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開発者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は、推薦される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高品質のテストスイートを参考にすることで品質の高いテストコードを作成できる</a:t>
            </a:r>
            <a:endParaRPr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AC3A437-2595-FF4C-A6C9-E07DCFC518E1}"/>
              </a:ext>
            </a:extLst>
          </p:cNvPr>
          <p:cNvSpPr/>
          <p:nvPr/>
        </p:nvSpPr>
        <p:spPr>
          <a:xfrm>
            <a:off x="2528776" y="4987160"/>
            <a:ext cx="145142" cy="145142"/>
          </a:xfrm>
          <a:prstGeom prst="rect">
            <a:avLst/>
          </a:prstGeom>
          <a:solidFill>
            <a:srgbClr val="DEA221"/>
          </a:solidFill>
          <a:ln>
            <a:solidFill>
              <a:srgbClr val="DEA2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C41124F-0734-F44C-85F6-A310A9D32F4C}"/>
              </a:ext>
            </a:extLst>
          </p:cNvPr>
          <p:cNvSpPr txBox="1"/>
          <p:nvPr/>
        </p:nvSpPr>
        <p:spPr>
          <a:xfrm>
            <a:off x="2673918" y="4870449"/>
            <a:ext cx="1117600" cy="3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6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手作業</a:t>
            </a:r>
            <a:endParaRPr kumimoji="1" lang="ja-JP" altLang="en-US" sz="186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2F4946A-2043-3E48-BA34-747554025BBA}"/>
              </a:ext>
            </a:extLst>
          </p:cNvPr>
          <p:cNvSpPr/>
          <p:nvPr/>
        </p:nvSpPr>
        <p:spPr>
          <a:xfrm>
            <a:off x="3628576" y="4987162"/>
            <a:ext cx="145142" cy="145142"/>
          </a:xfrm>
          <a:prstGeom prst="rect">
            <a:avLst/>
          </a:prstGeom>
          <a:solidFill>
            <a:srgbClr val="0F7B9E"/>
          </a:solidFill>
          <a:ln>
            <a:solidFill>
              <a:srgbClr val="0F7B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A1CA2C6-0BE8-F04B-956F-827B826EEE45}"/>
              </a:ext>
            </a:extLst>
          </p:cNvPr>
          <p:cNvSpPr txBox="1"/>
          <p:nvPr/>
        </p:nvSpPr>
        <p:spPr>
          <a:xfrm>
            <a:off x="3773718" y="4870449"/>
            <a:ext cx="1294488" cy="3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86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SuiteRec</a:t>
            </a:r>
            <a:endParaRPr kumimoji="1" lang="ja-JP" altLang="en-US" sz="186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53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b="1" dirty="0"/>
              <a:t>RQ4.</a:t>
            </a:r>
            <a:r>
              <a:rPr lang="en-US" altLang="ja-JP" dirty="0"/>
              <a:t> </a:t>
            </a:r>
            <a:r>
              <a:rPr lang="en-US" altLang="ja-JP" dirty="0" err="1"/>
              <a:t>SuiteRec</a:t>
            </a:r>
            <a:r>
              <a:rPr lang="ja-JP" altLang="en-US" dirty="0"/>
              <a:t>の利用は、開発者の</a:t>
            </a:r>
            <a:r>
              <a:rPr lang="ja-JP" altLang="en-US" dirty="0" smtClean="0"/>
              <a:t>テストコード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　　　作成</a:t>
            </a:r>
            <a:r>
              <a:rPr lang="ja-JP" altLang="en-US" dirty="0"/>
              <a:t>タスクの認識にどう影響するか？</a:t>
            </a:r>
            <a:endParaRPr kumimoji="1" lang="ja-JP" altLang="en-US" dirty="0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199" y="1792882"/>
            <a:ext cx="10515600" cy="517525"/>
          </a:xfrm>
        </p:spPr>
        <p:txBody>
          <a:bodyPr/>
          <a:lstStyle/>
          <a:p>
            <a:pPr>
              <a:buClr>
                <a:schemeClr val="tx2"/>
              </a:buClr>
            </a:pPr>
            <a:r>
              <a:rPr lang="ja-JP" altLang="en-US" dirty="0"/>
              <a:t>被験者</a:t>
            </a:r>
            <a:r>
              <a:rPr lang="ja-JP" altLang="en-US" dirty="0" smtClean="0"/>
              <a:t>に実験タスク終了後にアンケートを実施した</a:t>
            </a:r>
            <a:endParaRPr lang="en-US" altLang="ja-JP" dirty="0" smtClean="0"/>
          </a:p>
        </p:txBody>
      </p:sp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223936"/>
              </p:ext>
            </p:extLst>
          </p:nvPr>
        </p:nvGraphicFramePr>
        <p:xfrm>
          <a:off x="800100" y="2412601"/>
          <a:ext cx="10515599" cy="362267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768350">
                  <a:extLst>
                    <a:ext uri="{9D8B030D-6E8A-4147-A177-3AD203B41FA5}">
                      <a16:colId xmlns:a16="http://schemas.microsoft.com/office/drawing/2014/main" val="1740428667"/>
                    </a:ext>
                  </a:extLst>
                </a:gridCol>
                <a:gridCol w="6010098">
                  <a:extLst>
                    <a:ext uri="{9D8B030D-6E8A-4147-A177-3AD203B41FA5}">
                      <a16:colId xmlns:a16="http://schemas.microsoft.com/office/drawing/2014/main" val="1687100423"/>
                    </a:ext>
                  </a:extLst>
                </a:gridCol>
                <a:gridCol w="729066">
                  <a:extLst>
                    <a:ext uri="{9D8B030D-6E8A-4147-A177-3AD203B41FA5}">
                      <a16:colId xmlns:a16="http://schemas.microsoft.com/office/drawing/2014/main" val="1844552685"/>
                    </a:ext>
                  </a:extLst>
                </a:gridCol>
                <a:gridCol w="776515">
                  <a:extLst>
                    <a:ext uri="{9D8B030D-6E8A-4147-A177-3AD203B41FA5}">
                      <a16:colId xmlns:a16="http://schemas.microsoft.com/office/drawing/2014/main" val="324069319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51023095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77527568"/>
                    </a:ext>
                  </a:extLst>
                </a:gridCol>
                <a:gridCol w="707570">
                  <a:extLst>
                    <a:ext uri="{9D8B030D-6E8A-4147-A177-3AD203B41FA5}">
                      <a16:colId xmlns:a16="http://schemas.microsoft.com/office/drawing/2014/main" val="125765567"/>
                    </a:ext>
                  </a:extLst>
                </a:gridCol>
              </a:tblGrid>
              <a:tr h="662946">
                <a:tc>
                  <a:txBody>
                    <a:bodyPr/>
                    <a:lstStyle/>
                    <a:p>
                      <a:pPr algn="ctr"/>
                      <a:endParaRPr kumimoji="1" lang="ja-JP" altLang="en-US" sz="11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項目</a:t>
                      </a:r>
                      <a:endParaRPr kumimoji="1" lang="ja-JP" altLang="en-US" sz="2400" b="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5</a:t>
                      </a:r>
                      <a:r>
                        <a:rPr kumimoji="1" lang="ja-JP" altLang="en-US" sz="2400" b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段階評価</a:t>
                      </a:r>
                      <a:endParaRPr kumimoji="1" lang="en-US" altLang="ja-JP" sz="2400" b="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  <a:p>
                      <a:pPr algn="ctr"/>
                      <a:r>
                        <a:rPr kumimoji="1" lang="ja-JP" altLang="en-US" sz="1200" b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強く反対・反対・どちらでもない・賛成・強く賛成</a:t>
                      </a:r>
                      <a:endParaRPr kumimoji="1" lang="ja-JP" altLang="en-US" sz="1200" b="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4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4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4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4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479247"/>
                  </a:ext>
                </a:extLst>
              </a:tr>
              <a:tr h="49328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Q1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テストコードの記述は簡単でした</a:t>
                      </a:r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(</a:t>
                      </a:r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ツール不使用</a:t>
                      </a:r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)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1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3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4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5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468934"/>
                  </a:ext>
                </a:extLst>
              </a:tr>
              <a:tr h="49328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Q2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テストコードの記述は簡単でした</a:t>
                      </a:r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(</a:t>
                      </a:r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ツール使用</a:t>
                      </a:r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)</a:t>
                      </a:r>
                      <a:endParaRPr kumimoji="1" lang="ja-JP" altLang="en-US" sz="20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1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3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4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5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199385"/>
                  </a:ext>
                </a:extLst>
              </a:tr>
              <a:tr h="49328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Q3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作成したコードの品質に自信がある</a:t>
                      </a:r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(</a:t>
                      </a:r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ツール不使用</a:t>
                      </a:r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)</a:t>
                      </a:r>
                      <a:endParaRPr kumimoji="1" lang="ja-JP" altLang="en-US" sz="20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1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3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4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5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138788"/>
                  </a:ext>
                </a:extLst>
              </a:tr>
              <a:tr h="49328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Q4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作成したコードの品質に自信がある</a:t>
                      </a:r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(</a:t>
                      </a:r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ツール使用</a:t>
                      </a:r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)</a:t>
                      </a:r>
                      <a:endParaRPr kumimoji="1" lang="ja-JP" altLang="en-US" sz="20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1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3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4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5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275848"/>
                  </a:ext>
                </a:extLst>
              </a:tr>
              <a:tr h="49328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Q5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作成したコードの品質に自信がある</a:t>
                      </a:r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(</a:t>
                      </a:r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ツール不使用</a:t>
                      </a:r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)</a:t>
                      </a:r>
                      <a:endParaRPr kumimoji="1" lang="ja-JP" altLang="en-US" sz="20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1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3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4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5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256835"/>
                  </a:ext>
                </a:extLst>
              </a:tr>
              <a:tr h="49328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Q6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作成したコードの品質に自信がある</a:t>
                      </a:r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(</a:t>
                      </a:r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ツール使用</a:t>
                      </a:r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)</a:t>
                      </a:r>
                      <a:endParaRPr kumimoji="1" lang="ja-JP" altLang="en-US" sz="20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1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3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4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5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109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7701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solidFill>
                  <a:schemeClr val="bg1"/>
                </a:solidFill>
              </a:rPr>
              <a:t>研究内容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838201" y="1825625"/>
            <a:ext cx="97966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ja-JP" altLang="en-US" b="1" dirty="0" smtClean="0"/>
              <a:t>テストスイート自動推薦手法</a:t>
            </a:r>
            <a:endParaRPr lang="en-US" altLang="ja-JP" b="1" dirty="0" smtClean="0"/>
          </a:p>
          <a:p>
            <a:pPr lvl="1"/>
            <a:r>
              <a:rPr lang="ja-JP" altLang="en-US" dirty="0" smtClean="0"/>
              <a:t>類似コード検出技術を用いて</a:t>
            </a:r>
            <a:r>
              <a:rPr lang="en-US" altLang="ja-JP" dirty="0" smtClean="0"/>
              <a:t>OSS</a:t>
            </a:r>
            <a:r>
              <a:rPr lang="ja-JP" altLang="en-US" dirty="0" smtClean="0"/>
              <a:t>プロジェクト内の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テストコードを特定するアルゴリズム</a:t>
            </a:r>
            <a:endParaRPr lang="en-US" altLang="ja-JP" dirty="0" smtClean="0"/>
          </a:p>
          <a:p>
            <a:pPr lvl="1"/>
            <a:endParaRPr lang="en-US" altLang="ja-JP" sz="5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b="1" dirty="0" err="1" smtClean="0"/>
              <a:t>SuiteRec</a:t>
            </a:r>
            <a:endParaRPr lang="en-US" altLang="ja-JP" b="1" dirty="0" smtClean="0"/>
          </a:p>
          <a:p>
            <a:pPr lvl="1"/>
            <a:r>
              <a:rPr lang="ja-JP" altLang="en-US" dirty="0" smtClean="0"/>
              <a:t>開発者が入力したコードに関連するテストスイートを表示する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web</a:t>
            </a:r>
            <a:r>
              <a:rPr lang="ja-JP" altLang="en-US" dirty="0" smtClean="0"/>
              <a:t>アプリケーションとして実装された </a:t>
            </a:r>
            <a:r>
              <a:rPr lang="en-US" altLang="ja-JP" dirty="0" smtClean="0"/>
              <a:t>Interface</a:t>
            </a:r>
          </a:p>
          <a:p>
            <a:pPr lvl="1"/>
            <a:endParaRPr lang="en-US" altLang="ja-JP" sz="500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b="1" dirty="0" smtClean="0"/>
              <a:t>評価実験</a:t>
            </a:r>
            <a:endParaRPr lang="en-US" altLang="ja-JP" b="1" dirty="0" smtClean="0"/>
          </a:p>
          <a:p>
            <a:pPr lvl="1"/>
            <a:r>
              <a:rPr lang="en-US" altLang="ja-JP" dirty="0" err="1" smtClean="0"/>
              <a:t>SuiteRec</a:t>
            </a:r>
            <a:r>
              <a:rPr lang="ja-JP" altLang="en-US" dirty="0" smtClean="0"/>
              <a:t>が開発者のテストコード作成</a:t>
            </a:r>
            <a:r>
              <a:rPr lang="ja-JP" altLang="en-US" dirty="0" smtClean="0"/>
              <a:t>を</a:t>
            </a:r>
            <a:r>
              <a:rPr lang="ja-JP" altLang="en-US" dirty="0" smtClean="0"/>
              <a:t>どの程度</a:t>
            </a:r>
            <a:r>
              <a:rPr lang="ja-JP" altLang="en-US" dirty="0" smtClean="0"/>
              <a:t>支援</a:t>
            </a:r>
            <a:r>
              <a:rPr lang="ja-JP" altLang="en-US" dirty="0" smtClean="0"/>
              <a:t>できるか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定量的・定性的に評価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02858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b="1" dirty="0"/>
              <a:t>RQ4.</a:t>
            </a:r>
            <a:r>
              <a:rPr lang="en-US" altLang="ja-JP" dirty="0"/>
              <a:t> </a:t>
            </a:r>
            <a:r>
              <a:rPr lang="en-US" altLang="ja-JP" dirty="0" err="1"/>
              <a:t>SuiteRec</a:t>
            </a:r>
            <a:r>
              <a:rPr lang="ja-JP" altLang="en-US" dirty="0"/>
              <a:t>の利用は、開発者の</a:t>
            </a:r>
            <a:r>
              <a:rPr lang="ja-JP" altLang="en-US" dirty="0" smtClean="0"/>
              <a:t>テストコード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　　　作成</a:t>
            </a:r>
            <a:r>
              <a:rPr lang="ja-JP" altLang="en-US" dirty="0"/>
              <a:t>タスクの認識にどう影響するか？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1044619" y="5688199"/>
            <a:ext cx="10026562" cy="96138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SuiteRec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を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利用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した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場合、開発者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はテスト作成タスクを容易だと認識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し、作成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したテストコードに自信が持てる</a:t>
            </a:r>
            <a:endParaRPr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22" y="1690688"/>
            <a:ext cx="7512914" cy="3790267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7725104" y="2049281"/>
            <a:ext cx="40738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SuiteRec</a:t>
            </a: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を利用した場合</a:t>
            </a:r>
            <a:endParaRPr kumimoji="1"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kumimoji="1" lang="en-US" altLang="ja-JP" sz="14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被験者は、テストコードの作成を容易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</a:t>
            </a:r>
            <a:r>
              <a:rPr kumimoji="1"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感じるが、タスク完了までの時間は長くなる</a:t>
            </a:r>
            <a:r>
              <a:rPr kumimoji="1"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(RQ2)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多くの被験者は、作成したテストコードのカバレッジ・品質に自信が持てる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57764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まとめ・今後の課題</a:t>
            </a:r>
            <a:endParaRPr kumimoji="1" lang="ja-JP" altLang="en-US" dirty="0"/>
          </a:p>
        </p:txBody>
      </p: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10182225" cy="4241800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ja-JP" altLang="en-US" sz="2800" b="1" dirty="0" smtClean="0"/>
              <a:t>まとめ</a:t>
            </a:r>
            <a:endParaRPr lang="en-US" altLang="ja-JP" sz="2800" b="1" dirty="0" smtClean="0"/>
          </a:p>
          <a:p>
            <a:pPr marL="685800" lvl="2">
              <a:spcBef>
                <a:spcPts val="1000"/>
              </a:spcBef>
            </a:pPr>
            <a:r>
              <a:rPr lang="ja-JP" altLang="en-US" sz="2400" dirty="0" smtClean="0"/>
              <a:t>類似</a:t>
            </a:r>
            <a:r>
              <a:rPr lang="ja-JP" altLang="en-US" sz="2400" dirty="0" smtClean="0"/>
              <a:t>コード検出技術を</a:t>
            </a:r>
            <a:r>
              <a:rPr lang="ja-JP" altLang="en-US" sz="2400" dirty="0" smtClean="0"/>
              <a:t>用いて、既存</a:t>
            </a:r>
            <a:r>
              <a:rPr lang="ja-JP" altLang="en-US" sz="2400" dirty="0" smtClean="0"/>
              <a:t>の高品質のテストコードを推薦するツールを提案</a:t>
            </a:r>
            <a:endParaRPr lang="en-US" altLang="ja-JP" sz="2400" dirty="0" smtClean="0"/>
          </a:p>
          <a:p>
            <a:pPr marL="685800" lvl="2">
              <a:spcBef>
                <a:spcPts val="1000"/>
              </a:spcBef>
            </a:pPr>
            <a:r>
              <a:rPr lang="ja-JP" altLang="en-US" sz="2400" dirty="0" smtClean="0"/>
              <a:t>提案</a:t>
            </a:r>
            <a:r>
              <a:rPr lang="ja-JP" altLang="en-US" sz="2400" dirty="0" smtClean="0"/>
              <a:t>ツールの有用性を定量的</a:t>
            </a:r>
            <a:r>
              <a:rPr lang="ja-JP" altLang="en-US" sz="2400" dirty="0" smtClean="0"/>
              <a:t>・定性的に</a:t>
            </a:r>
            <a:r>
              <a:rPr lang="ja-JP" altLang="en-US" sz="2400" dirty="0" smtClean="0"/>
              <a:t>評価</a:t>
            </a:r>
            <a:endParaRPr lang="en-US" altLang="ja-JP" sz="2400" dirty="0" smtClean="0"/>
          </a:p>
          <a:p>
            <a:pPr marL="228600" lvl="1">
              <a:spcBef>
                <a:spcPts val="1000"/>
              </a:spcBef>
            </a:pPr>
            <a:endParaRPr lang="en-US" altLang="ja-JP" sz="100" dirty="0"/>
          </a:p>
          <a:p>
            <a:pPr marL="228600" lvl="1">
              <a:spcBef>
                <a:spcPts val="1000"/>
              </a:spcBef>
            </a:pPr>
            <a:r>
              <a:rPr lang="ja-JP" altLang="en-US" sz="2800" b="1" dirty="0" smtClean="0"/>
              <a:t>今後の課題</a:t>
            </a:r>
            <a:endParaRPr lang="en-US" altLang="ja-JP" sz="2800" b="1" dirty="0" smtClean="0"/>
          </a:p>
          <a:p>
            <a:pPr marL="685800" lvl="2">
              <a:spcBef>
                <a:spcPts val="1000"/>
              </a:spcBef>
            </a:pPr>
            <a:r>
              <a:rPr lang="ja-JP" altLang="en-US" sz="2400" dirty="0" smtClean="0"/>
              <a:t>より実用的な利用に備えてツールを改善</a:t>
            </a:r>
            <a:endParaRPr lang="en-US" altLang="ja-JP" sz="2400" dirty="0" smtClean="0"/>
          </a:p>
          <a:p>
            <a:pPr marL="685800" lvl="2">
              <a:spcBef>
                <a:spcPts val="1000"/>
              </a:spcBef>
            </a:pPr>
            <a:r>
              <a:rPr lang="ja-JP" altLang="en-US" sz="2400" dirty="0" smtClean="0"/>
              <a:t>被験者数を増やした更なる評価実験の実施</a:t>
            </a:r>
            <a:endParaRPr lang="en-US" altLang="ja-JP" sz="2400" dirty="0" smtClean="0"/>
          </a:p>
          <a:p>
            <a:pPr marL="685800" lvl="2">
              <a:spcBef>
                <a:spcPts val="1000"/>
              </a:spcBef>
            </a:pPr>
            <a:r>
              <a:rPr lang="ja-JP" altLang="en-US" sz="2400" dirty="0"/>
              <a:t>複数</a:t>
            </a:r>
            <a:r>
              <a:rPr lang="ja-JP" altLang="en-US" sz="2400" dirty="0" smtClean="0"/>
              <a:t>の類似コード検出ツールに対応す</a:t>
            </a:r>
            <a:r>
              <a:rPr lang="ja-JP" altLang="en-US" sz="2400" dirty="0"/>
              <a:t>る</a:t>
            </a:r>
            <a:r>
              <a:rPr lang="ja-JP" altLang="en-US" sz="2400" dirty="0" smtClean="0"/>
              <a:t>よう</a:t>
            </a:r>
            <a:r>
              <a:rPr lang="ja-JP" altLang="en-US" sz="2400" dirty="0" smtClean="0"/>
              <a:t>にツールを拡張する</a:t>
            </a:r>
            <a:endParaRPr lang="en-US" altLang="ja-JP" sz="2400" dirty="0" smtClean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1069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議論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425575"/>
            <a:ext cx="10515600" cy="2473326"/>
          </a:xfrm>
        </p:spPr>
        <p:txBody>
          <a:bodyPr/>
          <a:lstStyle/>
          <a:p>
            <a:r>
              <a:rPr lang="en-US" altLang="ja-JP" dirty="0" smtClean="0"/>
              <a:t>RQ1</a:t>
            </a:r>
            <a:r>
              <a:rPr lang="ja-JP" altLang="en-US" dirty="0" smtClean="0"/>
              <a:t>から、単純</a:t>
            </a:r>
            <a:r>
              <a:rPr lang="ja-JP" altLang="en-US" dirty="0"/>
              <a:t>な構造</a:t>
            </a:r>
            <a:r>
              <a:rPr lang="ja-JP" altLang="en-US" dirty="0" smtClean="0"/>
              <a:t>のプログラムのテストコードを</a:t>
            </a:r>
            <a:r>
              <a:rPr lang="ja-JP" altLang="en-US" dirty="0"/>
              <a:t>作成する</a:t>
            </a:r>
            <a:r>
              <a:rPr lang="ja-JP" altLang="en-US" dirty="0" smtClean="0"/>
              <a:t>場合、</a:t>
            </a:r>
            <a:r>
              <a:rPr lang="en-US" altLang="ja-JP" dirty="0" err="1" smtClean="0"/>
              <a:t>SuiteRec</a:t>
            </a:r>
            <a:r>
              <a:rPr lang="ja-JP" altLang="en-US" dirty="0"/>
              <a:t>の利用の有無で</a:t>
            </a:r>
            <a:r>
              <a:rPr lang="ja-JP" altLang="en-US" dirty="0" smtClean="0"/>
              <a:t>カバレッジに差</a:t>
            </a:r>
            <a:r>
              <a:rPr lang="ja-JP" altLang="en-US" dirty="0"/>
              <a:t>が</a:t>
            </a:r>
            <a:r>
              <a:rPr lang="ja-JP" altLang="en-US" dirty="0" smtClean="0"/>
              <a:t>ない</a:t>
            </a:r>
            <a:endParaRPr lang="en-US" altLang="ja-JP" dirty="0" smtClean="0"/>
          </a:p>
          <a:p>
            <a:endParaRPr kumimoji="1" lang="en-US" altLang="ja-JP" dirty="0"/>
          </a:p>
          <a:p>
            <a:r>
              <a:rPr lang="en-US" altLang="ja-JP" dirty="0"/>
              <a:t>RQ2</a:t>
            </a:r>
            <a:r>
              <a:rPr lang="ja-JP" altLang="en-US" dirty="0"/>
              <a:t>から、</a:t>
            </a:r>
            <a:r>
              <a:rPr lang="en-US" altLang="ja-JP" dirty="0" err="1"/>
              <a:t>SuiteRec</a:t>
            </a:r>
            <a:r>
              <a:rPr lang="ja-JP" altLang="en-US" dirty="0"/>
              <a:t>を利用せずにテストコード作成した方が、開発時間を節約</a:t>
            </a:r>
            <a:r>
              <a:rPr lang="ja-JP" altLang="en-US" dirty="0" smtClean="0"/>
              <a:t>できる</a:t>
            </a:r>
            <a:endParaRPr lang="en-US" altLang="ja-JP" dirty="0" smtClean="0"/>
          </a:p>
          <a:p>
            <a:endParaRPr kumimoji="1" lang="ja-JP" altLang="en-US" dirty="0"/>
          </a:p>
        </p:txBody>
      </p:sp>
      <p:sp>
        <p:nvSpPr>
          <p:cNvPr id="6" name="二等辺三角形 5"/>
          <p:cNvSpPr/>
          <p:nvPr/>
        </p:nvSpPr>
        <p:spPr>
          <a:xfrm rot="10800000">
            <a:off x="4342874" y="2368375"/>
            <a:ext cx="3506251" cy="290085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6654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議論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36550" y="1387475"/>
            <a:ext cx="5880100" cy="101282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ja-JP" sz="2200" b="1" dirty="0" smtClean="0"/>
              <a:t>RQ1</a:t>
            </a:r>
            <a:r>
              <a:rPr lang="ja-JP" altLang="en-US" sz="2200" dirty="0" smtClean="0"/>
              <a:t>から、単純</a:t>
            </a:r>
            <a:r>
              <a:rPr lang="ja-JP" altLang="en-US" sz="2200" dirty="0"/>
              <a:t>な構造</a:t>
            </a:r>
            <a:r>
              <a:rPr lang="ja-JP" altLang="en-US" sz="2200" dirty="0" smtClean="0"/>
              <a:t>のプログラムのテストコードを</a:t>
            </a:r>
            <a:r>
              <a:rPr lang="ja-JP" altLang="en-US" sz="2200" dirty="0"/>
              <a:t>作成する</a:t>
            </a:r>
            <a:r>
              <a:rPr lang="ja-JP" altLang="en-US" sz="2200" dirty="0" smtClean="0"/>
              <a:t>場合、</a:t>
            </a:r>
            <a:r>
              <a:rPr lang="en-US" altLang="ja-JP" sz="2200" dirty="0" err="1" smtClean="0"/>
              <a:t>SuiteRec</a:t>
            </a:r>
            <a:r>
              <a:rPr lang="ja-JP" altLang="en-US" sz="2200" dirty="0"/>
              <a:t>の利用の有無で</a:t>
            </a:r>
            <a:r>
              <a:rPr lang="ja-JP" altLang="en-US" sz="2200" dirty="0" smtClean="0"/>
              <a:t>カバレッジに差</a:t>
            </a:r>
            <a:r>
              <a:rPr lang="ja-JP" altLang="en-US" sz="2200" dirty="0"/>
              <a:t>が</a:t>
            </a:r>
            <a:r>
              <a:rPr lang="ja-JP" altLang="en-US" sz="2200" dirty="0" smtClean="0"/>
              <a:t>ない</a:t>
            </a:r>
            <a:endParaRPr lang="en-US" altLang="ja-JP" sz="2200" dirty="0" smtClean="0"/>
          </a:p>
          <a:p>
            <a:endParaRPr kumimoji="1" lang="ja-JP" altLang="en-US" dirty="0"/>
          </a:p>
        </p:txBody>
      </p:sp>
      <p:sp>
        <p:nvSpPr>
          <p:cNvPr id="6" name="二等辺三角形 5"/>
          <p:cNvSpPr/>
          <p:nvPr/>
        </p:nvSpPr>
        <p:spPr>
          <a:xfrm rot="5400000">
            <a:off x="5644974" y="2324604"/>
            <a:ext cx="1663041" cy="252991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336550" y="2663825"/>
            <a:ext cx="5880100" cy="7905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dk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dk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dk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dk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dk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200" b="1" dirty="0" smtClean="0"/>
              <a:t>RQ2</a:t>
            </a:r>
            <a:r>
              <a:rPr lang="ja-JP" altLang="en-US" sz="2200" dirty="0" smtClean="0"/>
              <a:t>から、</a:t>
            </a:r>
            <a:r>
              <a:rPr lang="en-US" altLang="ja-JP" sz="2200" dirty="0" err="1" smtClean="0"/>
              <a:t>SuiteRec</a:t>
            </a:r>
            <a:r>
              <a:rPr lang="ja-JP" altLang="en-US" sz="2200" dirty="0" smtClean="0"/>
              <a:t>を利用した場合、開発者はテストコード作成に多くの時間を費やす</a:t>
            </a:r>
            <a:endParaRPr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6736339" y="2035600"/>
            <a:ext cx="5111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SuiteRec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を利用しない方が、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/>
            </a:r>
            <a:b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テストコード作成時間を節約できる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69207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ソフトウェアテスト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653725"/>
            <a:ext cx="10515600" cy="1180962"/>
          </a:xfrm>
        </p:spPr>
        <p:txBody>
          <a:bodyPr/>
          <a:lstStyle/>
          <a:p>
            <a:r>
              <a:rPr kumimoji="1" lang="ja-JP" altLang="en-US" dirty="0" smtClean="0"/>
              <a:t>ソフトウェア開発におけるソフトウェアの品質を確かめる工程</a:t>
            </a:r>
          </a:p>
        </p:txBody>
      </p:sp>
      <p:sp>
        <p:nvSpPr>
          <p:cNvPr id="5" name="山形 4"/>
          <p:cNvSpPr/>
          <p:nvPr/>
        </p:nvSpPr>
        <p:spPr>
          <a:xfrm>
            <a:off x="1621735" y="2754605"/>
            <a:ext cx="2315817" cy="1719470"/>
          </a:xfrm>
          <a:prstGeom prst="chevron">
            <a:avLst>
              <a:gd name="adj" fmla="val 21543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要件定義</a:t>
            </a:r>
            <a:endParaRPr kumimoji="1" lang="ja-JP" altLang="en-US" sz="24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山形 5"/>
          <p:cNvSpPr/>
          <p:nvPr/>
        </p:nvSpPr>
        <p:spPr>
          <a:xfrm>
            <a:off x="3657601" y="2754605"/>
            <a:ext cx="2315817" cy="1719470"/>
          </a:xfrm>
          <a:prstGeom prst="chevron">
            <a:avLst>
              <a:gd name="adj" fmla="val 21543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設計</a:t>
            </a:r>
            <a:endParaRPr kumimoji="1" lang="ja-JP" altLang="en-US" sz="24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山形 6"/>
          <p:cNvSpPr/>
          <p:nvPr/>
        </p:nvSpPr>
        <p:spPr>
          <a:xfrm>
            <a:off x="5693467" y="2754605"/>
            <a:ext cx="2315817" cy="1719470"/>
          </a:xfrm>
          <a:prstGeom prst="chevron">
            <a:avLst>
              <a:gd name="adj" fmla="val 21543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実装</a:t>
            </a:r>
            <a:endParaRPr kumimoji="1" lang="ja-JP" altLang="en-US" sz="24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山形 7"/>
          <p:cNvSpPr/>
          <p:nvPr/>
        </p:nvSpPr>
        <p:spPr>
          <a:xfrm>
            <a:off x="7729333" y="2754605"/>
            <a:ext cx="2826024" cy="1719470"/>
          </a:xfrm>
          <a:prstGeom prst="chevron">
            <a:avLst>
              <a:gd name="adj" fmla="val 21543"/>
            </a:avLst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テスト</a:t>
            </a:r>
            <a:endParaRPr kumimoji="1" lang="en-US" altLang="ja-JP" sz="24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単体テスト</a:t>
            </a:r>
            <a:endParaRPr lang="en-US" altLang="ja-JP" b="1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結合テスト</a:t>
            </a:r>
            <a:endParaRPr kumimoji="1"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システムテスト</a:t>
            </a:r>
            <a:endParaRPr kumimoji="1" lang="ja-JP" altLang="en-US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角丸四角形吹き出し 8"/>
          <p:cNvSpPr/>
          <p:nvPr/>
        </p:nvSpPr>
        <p:spPr>
          <a:xfrm>
            <a:off x="2420176" y="4790661"/>
            <a:ext cx="7351645" cy="787132"/>
          </a:xfrm>
          <a:prstGeom prst="wedgeRoundRectCallout">
            <a:avLst>
              <a:gd name="adj1" fmla="val 40285"/>
              <a:gd name="adj2" fmla="val -11419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開発</a:t>
            </a:r>
            <a:r>
              <a:rPr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全体</a:t>
            </a:r>
            <a:r>
              <a:rPr lang="ja-JP" altLang="en-US" sz="2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</a:t>
            </a:r>
            <a:r>
              <a:rPr lang="en-US" altLang="ja-JP" sz="2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30~50%</a:t>
            </a:r>
            <a:r>
              <a:rPr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の費用を</a:t>
            </a:r>
            <a:r>
              <a:rPr lang="ja-JP" altLang="en-US" sz="2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占めると言われている</a:t>
            </a:r>
            <a:r>
              <a:rPr lang="en-US" altLang="ja-JP" sz="2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[1]</a:t>
            </a:r>
            <a:endParaRPr lang="ja-JP" altLang="en-US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881899" y="6231135"/>
            <a:ext cx="10582888" cy="30777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altLang="ja-JP" sz="1400" dirty="0" smtClean="0">
                <a:solidFill>
                  <a:schemeClr val="tx2"/>
                </a:solidFill>
              </a:rPr>
              <a:t>[1] M. </a:t>
            </a:r>
            <a:r>
              <a:rPr lang="en-US" altLang="ja-JP" sz="1400" dirty="0" err="1" smtClean="0">
                <a:solidFill>
                  <a:schemeClr val="tx2"/>
                </a:solidFill>
              </a:rPr>
              <a:t>Ellims</a:t>
            </a:r>
            <a:r>
              <a:rPr lang="en-US" altLang="ja-JP" sz="1400" dirty="0" smtClean="0">
                <a:solidFill>
                  <a:schemeClr val="tx2"/>
                </a:solidFill>
              </a:rPr>
              <a:t> </a:t>
            </a:r>
            <a:r>
              <a:rPr lang="en-US" altLang="ja-JP" sz="1400" dirty="0">
                <a:solidFill>
                  <a:schemeClr val="tx2"/>
                </a:solidFill>
              </a:rPr>
              <a:t>and </a:t>
            </a:r>
            <a:r>
              <a:rPr lang="en-US" altLang="ja-JP" sz="1400" dirty="0" smtClean="0">
                <a:solidFill>
                  <a:schemeClr val="tx2"/>
                </a:solidFill>
              </a:rPr>
              <a:t>J. Bridges and D. C. </a:t>
            </a:r>
            <a:r>
              <a:rPr lang="en-US" altLang="ja-JP" sz="1400" dirty="0" err="1" smtClean="0">
                <a:solidFill>
                  <a:schemeClr val="tx2"/>
                </a:solidFill>
              </a:rPr>
              <a:t>Ince</a:t>
            </a:r>
            <a:r>
              <a:rPr lang="en-US" altLang="ja-JP" sz="1400" dirty="0" smtClean="0">
                <a:solidFill>
                  <a:schemeClr val="tx2"/>
                </a:solidFill>
              </a:rPr>
              <a:t>. </a:t>
            </a:r>
            <a:r>
              <a:rPr lang="en-US" altLang="ja-JP" sz="1400" dirty="0">
                <a:solidFill>
                  <a:schemeClr val="tx2"/>
                </a:solidFill>
              </a:rPr>
              <a:t>The Economics of Unit Testing. Empirical Software Engineering</a:t>
            </a:r>
            <a:r>
              <a:rPr lang="en-US" altLang="ja-JP" sz="1400" dirty="0" smtClean="0">
                <a:solidFill>
                  <a:schemeClr val="tx2"/>
                </a:solidFill>
              </a:rPr>
              <a:t>, 11(1):5-31, 2006.</a:t>
            </a:r>
            <a:endParaRPr lang="en-US" altLang="ja-JP" sz="1400" dirty="0">
              <a:solidFill>
                <a:schemeClr val="tx2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615069" y="2371971"/>
            <a:ext cx="2961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ソフトウェア開発プロセス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55294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7018" y="219428"/>
            <a:ext cx="5608931" cy="729386"/>
          </a:xfrm>
        </p:spPr>
        <p:txBody>
          <a:bodyPr/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テストコード自動生成ツール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198" y="1587161"/>
            <a:ext cx="10741183" cy="902666"/>
          </a:xfrm>
        </p:spPr>
        <p:txBody>
          <a:bodyPr/>
          <a:lstStyle/>
          <a:p>
            <a:r>
              <a:rPr lang="ja-JP" altLang="en-US" dirty="0" smtClean="0"/>
              <a:t>テスト</a:t>
            </a:r>
            <a:r>
              <a:rPr lang="ja-JP" altLang="en-US" dirty="0"/>
              <a:t>工程</a:t>
            </a:r>
            <a:r>
              <a:rPr lang="ja-JP" altLang="en-US" dirty="0" smtClean="0"/>
              <a:t>を支援するために、これまでに様々な自動生成ツールが提案されてき</a:t>
            </a:r>
            <a:r>
              <a:rPr lang="ja-JP" altLang="en-US" dirty="0"/>
              <a:t>た</a:t>
            </a:r>
            <a:endParaRPr kumimoji="1" lang="ja-JP" altLang="en-US" dirty="0"/>
          </a:p>
        </p:txBody>
      </p:sp>
      <p:pic>
        <p:nvPicPr>
          <p:cNvPr id="5" name="Picture 2" descr="site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321" y="2748979"/>
            <a:ext cx="2692699" cy="43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Javaå¯¾å¿éçè§£æã»åä½ãã¹ããã¼ã« Jtes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255" y="3465187"/>
            <a:ext cx="1902255" cy="114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l="2412" t="14151" r="48903" b="69708"/>
          <a:stretch/>
        </p:blipFill>
        <p:spPr>
          <a:xfrm>
            <a:off x="1238895" y="3613445"/>
            <a:ext cx="3451873" cy="643728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4952999" y="2652720"/>
            <a:ext cx="228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 err="1" smtClean="0"/>
              <a:t>TestFul</a:t>
            </a:r>
            <a:endParaRPr kumimoji="1" lang="ja-JP" altLang="en-US" sz="4000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354701" y="3549287"/>
            <a:ext cx="228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 b="1" dirty="0" err="1" smtClean="0"/>
              <a:t>Pex</a:t>
            </a:r>
            <a:endParaRPr kumimoji="1" lang="ja-JP" altLang="en-US" sz="4000" b="1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238999" y="2612774"/>
            <a:ext cx="228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 smtClean="0"/>
              <a:t>Seeker</a:t>
            </a:r>
            <a:endParaRPr kumimoji="1" lang="ja-JP" altLang="en-US" sz="4000" b="1" dirty="0"/>
          </a:p>
        </p:txBody>
      </p:sp>
      <p:sp>
        <p:nvSpPr>
          <p:cNvPr id="11" name="角丸四角形 10"/>
          <p:cNvSpPr/>
          <p:nvPr/>
        </p:nvSpPr>
        <p:spPr>
          <a:xfrm>
            <a:off x="838199" y="5243357"/>
            <a:ext cx="10519742" cy="115293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自動生成ツールを利用すること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で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、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開発者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の実装コストを削減し短期間でテストコードを作成できる</a:t>
            </a:r>
          </a:p>
        </p:txBody>
      </p:sp>
    </p:spTree>
    <p:extLst>
      <p:ext uri="{BB962C8B-B14F-4D97-AF65-F5344CB8AC3E}">
        <p14:creationId xmlns:p14="http://schemas.microsoft.com/office/powerpoint/2010/main" val="2209929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102" y="219428"/>
            <a:ext cx="5608931" cy="729386"/>
          </a:xfrm>
        </p:spPr>
        <p:txBody>
          <a:bodyPr/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自動生成ツールにおける課題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13333" y="1511266"/>
            <a:ext cx="10601150" cy="2323764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ja-JP" altLang="en-US" sz="3000" dirty="0"/>
              <a:t>自動生成されたテストコード</a:t>
            </a:r>
            <a:r>
              <a:rPr lang="ja-JP" altLang="en-US" sz="3000" dirty="0" smtClean="0"/>
              <a:t>は、保守</a:t>
            </a:r>
            <a:r>
              <a:rPr lang="ja-JP" altLang="en-US" sz="3000" dirty="0"/>
              <a:t>作業を困難にする</a:t>
            </a:r>
            <a:r>
              <a:rPr lang="en-US" altLang="ja-JP" sz="3000" dirty="0" smtClean="0"/>
              <a:t>[2]</a:t>
            </a:r>
          </a:p>
          <a:p>
            <a:pPr lvl="1">
              <a:buClr>
                <a:schemeClr val="tx2"/>
              </a:buClr>
            </a:pPr>
            <a:endParaRPr lang="en-US" altLang="ja-JP" sz="300" dirty="0"/>
          </a:p>
          <a:p>
            <a:pPr lvl="1">
              <a:buClr>
                <a:schemeClr val="tx2"/>
              </a:buClr>
            </a:pPr>
            <a:r>
              <a:rPr lang="ja-JP" altLang="en-US" sz="2800" dirty="0" smtClean="0"/>
              <a:t>対象コードの</a:t>
            </a:r>
            <a:r>
              <a:rPr lang="ja-JP" altLang="en-US" sz="2800" dirty="0" smtClean="0">
                <a:solidFill>
                  <a:srgbClr val="FF0000"/>
                </a:solidFill>
              </a:rPr>
              <a:t>作成経緯</a:t>
            </a:r>
            <a:r>
              <a:rPr lang="ja-JP" altLang="en-US" sz="2800" dirty="0">
                <a:solidFill>
                  <a:srgbClr val="FF0000"/>
                </a:solidFill>
              </a:rPr>
              <a:t>や意図に基づいて生成されて</a:t>
            </a:r>
            <a:r>
              <a:rPr lang="ja-JP" altLang="en-US" sz="2800" dirty="0" smtClean="0">
                <a:solidFill>
                  <a:srgbClr val="FF0000"/>
                </a:solidFill>
              </a:rPr>
              <a:t>いない</a:t>
            </a:r>
            <a:r>
              <a:rPr lang="en-US" altLang="ja-JP" sz="2800" dirty="0" smtClean="0">
                <a:solidFill>
                  <a:srgbClr val="FF0000"/>
                </a:solidFill>
              </a:rPr>
              <a:t/>
            </a:r>
            <a:br>
              <a:rPr lang="en-US" altLang="ja-JP" sz="2800" dirty="0" smtClean="0">
                <a:solidFill>
                  <a:srgbClr val="FF0000"/>
                </a:solidFill>
              </a:rPr>
            </a:br>
            <a:r>
              <a:rPr lang="ja-JP" altLang="en-US" sz="2800" dirty="0" err="1" smtClean="0"/>
              <a:t>ので</a:t>
            </a:r>
            <a:r>
              <a:rPr lang="ja-JP" altLang="en-US" sz="2800" dirty="0"/>
              <a:t>開発者は理解</a:t>
            </a:r>
            <a:r>
              <a:rPr lang="ja-JP" altLang="en-US" sz="2800" dirty="0" smtClean="0"/>
              <a:t>しにくい</a:t>
            </a:r>
            <a:endParaRPr lang="en-US" altLang="ja-JP" sz="2800" dirty="0"/>
          </a:p>
          <a:p>
            <a:pPr lvl="1">
              <a:buClr>
                <a:schemeClr val="tx2"/>
              </a:buClr>
            </a:pPr>
            <a:endParaRPr lang="en-US" altLang="ja-JP" sz="600" dirty="0"/>
          </a:p>
          <a:p>
            <a:pPr lvl="1">
              <a:buClr>
                <a:schemeClr val="tx2"/>
              </a:buClr>
            </a:pPr>
            <a:r>
              <a:rPr lang="ja-JP" altLang="en-US" sz="2800" dirty="0"/>
              <a:t>開発者は自動生成されたコードを</a:t>
            </a:r>
            <a:r>
              <a:rPr lang="ja-JP" altLang="en-US" sz="2800" dirty="0">
                <a:solidFill>
                  <a:srgbClr val="FF0000"/>
                </a:solidFill>
              </a:rPr>
              <a:t>信用して</a:t>
            </a:r>
            <a:r>
              <a:rPr lang="ja-JP" altLang="en-US" sz="2800" dirty="0" smtClean="0">
                <a:solidFill>
                  <a:srgbClr val="FF0000"/>
                </a:solidFill>
              </a:rPr>
              <a:t>いない</a:t>
            </a:r>
          </a:p>
          <a:p>
            <a:pPr marL="457200" lvl="1" indent="0">
              <a:buNone/>
            </a:pPr>
            <a:endParaRPr lang="en-US" altLang="ja-JP" sz="2800" dirty="0"/>
          </a:p>
          <a:p>
            <a:pPr lvl="1"/>
            <a:endParaRPr kumimoji="1" lang="ja-JP" alt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30060" y="5894685"/>
            <a:ext cx="9931875" cy="46166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altLang="ja-JP" sz="1200" dirty="0" smtClean="0">
                <a:solidFill>
                  <a:schemeClr val="tx2"/>
                </a:solidFill>
              </a:rPr>
              <a:t>[2] S</a:t>
            </a:r>
            <a:r>
              <a:rPr lang="en-US" altLang="ja-JP" sz="1200" dirty="0">
                <a:solidFill>
                  <a:schemeClr val="tx2"/>
                </a:solidFill>
              </a:rPr>
              <a:t>. </a:t>
            </a:r>
            <a:r>
              <a:rPr lang="en-US" altLang="ja-JP" sz="1200" dirty="0" err="1">
                <a:solidFill>
                  <a:schemeClr val="tx2"/>
                </a:solidFill>
              </a:rPr>
              <a:t>Shamshiri</a:t>
            </a:r>
            <a:r>
              <a:rPr lang="en-US" altLang="ja-JP" sz="1200" dirty="0">
                <a:solidFill>
                  <a:schemeClr val="tx2"/>
                </a:solidFill>
              </a:rPr>
              <a:t>, J. M. Rojas, J. P. </a:t>
            </a:r>
            <a:r>
              <a:rPr lang="en-US" altLang="ja-JP" sz="1200" dirty="0" err="1">
                <a:solidFill>
                  <a:schemeClr val="tx2"/>
                </a:solidFill>
              </a:rPr>
              <a:t>Galeotti</a:t>
            </a:r>
            <a:r>
              <a:rPr lang="en-US" altLang="ja-JP" sz="1200" dirty="0">
                <a:solidFill>
                  <a:schemeClr val="tx2"/>
                </a:solidFill>
              </a:rPr>
              <a:t>, N. Walkinshaw, and G. Fraser. </a:t>
            </a:r>
            <a:r>
              <a:rPr lang="en-US" altLang="ja-JP" sz="1200" dirty="0" err="1">
                <a:solidFill>
                  <a:schemeClr val="tx2"/>
                </a:solidFill>
              </a:rPr>
              <a:t>Howdo</a:t>
            </a:r>
            <a:r>
              <a:rPr lang="en-US" altLang="ja-JP" sz="1200" dirty="0">
                <a:solidFill>
                  <a:schemeClr val="tx2"/>
                </a:solidFill>
              </a:rPr>
              <a:t> automatically generated unit tests in </a:t>
            </a:r>
            <a:r>
              <a:rPr lang="en-US" altLang="ja-JP" sz="1200" dirty="0" err="1">
                <a:solidFill>
                  <a:schemeClr val="tx2"/>
                </a:solidFill>
              </a:rPr>
              <a:t>uence</a:t>
            </a:r>
            <a:r>
              <a:rPr lang="en-US" altLang="ja-JP" sz="1200" dirty="0">
                <a:solidFill>
                  <a:schemeClr val="tx2"/>
                </a:solidFill>
              </a:rPr>
              <a:t> software maintenance?  </a:t>
            </a:r>
            <a:r>
              <a:rPr lang="en-US" altLang="ja-JP" sz="1200" dirty="0" err="1">
                <a:solidFill>
                  <a:schemeClr val="tx2"/>
                </a:solidFill>
              </a:rPr>
              <a:t>InProceedings</a:t>
            </a:r>
            <a:r>
              <a:rPr lang="en-US" altLang="ja-JP" sz="1200" dirty="0">
                <a:solidFill>
                  <a:schemeClr val="tx2"/>
                </a:solidFill>
              </a:rPr>
              <a:t> of the International Conference on Software Testing, </a:t>
            </a:r>
            <a:r>
              <a:rPr lang="en-US" altLang="ja-JP" sz="1200" dirty="0" err="1">
                <a:solidFill>
                  <a:schemeClr val="tx2"/>
                </a:solidFill>
              </a:rPr>
              <a:t>Veri</a:t>
            </a:r>
            <a:r>
              <a:rPr lang="en-US" altLang="ja-JP" sz="1200" dirty="0">
                <a:solidFill>
                  <a:schemeClr val="tx2"/>
                </a:solidFill>
              </a:rPr>
              <a:t> </a:t>
            </a:r>
            <a:r>
              <a:rPr lang="en-US" altLang="ja-JP" sz="1200" dirty="0" err="1">
                <a:solidFill>
                  <a:schemeClr val="tx2"/>
                </a:solidFill>
              </a:rPr>
              <a:t>cationand</a:t>
            </a:r>
            <a:r>
              <a:rPr lang="en-US" altLang="ja-JP" sz="1200" dirty="0">
                <a:solidFill>
                  <a:schemeClr val="tx2"/>
                </a:solidFill>
              </a:rPr>
              <a:t> Validation (ICST), pages </a:t>
            </a:r>
            <a:r>
              <a:rPr lang="en-US" altLang="ja-JP" sz="1200" dirty="0" smtClean="0">
                <a:solidFill>
                  <a:schemeClr val="tx2"/>
                </a:solidFill>
              </a:rPr>
              <a:t>250-261</a:t>
            </a:r>
            <a:r>
              <a:rPr lang="en-US" altLang="ja-JP" sz="1200" dirty="0">
                <a:solidFill>
                  <a:schemeClr val="tx2"/>
                </a:solidFill>
              </a:rPr>
              <a:t>, 2018.</a:t>
            </a:r>
          </a:p>
        </p:txBody>
      </p:sp>
      <p:sp>
        <p:nvSpPr>
          <p:cNvPr id="6" name="フローチャート: 組合せ 5"/>
          <p:cNvSpPr/>
          <p:nvPr/>
        </p:nvSpPr>
        <p:spPr>
          <a:xfrm>
            <a:off x="4132189" y="3600555"/>
            <a:ext cx="3927616" cy="465307"/>
          </a:xfrm>
          <a:prstGeom prst="flowChartMerge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フローチャート: 代替処理 6"/>
          <p:cNvSpPr/>
          <p:nvPr/>
        </p:nvSpPr>
        <p:spPr>
          <a:xfrm>
            <a:off x="1395411" y="4332124"/>
            <a:ext cx="9401175" cy="1030037"/>
          </a:xfrm>
          <a:prstGeom prst="flowChartAlternateProcess">
            <a:avLst/>
          </a:prstGeom>
          <a:ln w="63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テスト失敗の原因がテストコードの問題なのか，テスト対象のコードによるものなのか判断が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難しい</a:t>
            </a:r>
            <a:endParaRPr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45758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テスト</a:t>
            </a:r>
            <a:r>
              <a:rPr lang="ja-JP" altLang="en-US" dirty="0"/>
              <a:t>スメル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280720"/>
            <a:ext cx="10611678" cy="1320110"/>
          </a:xfrm>
        </p:spPr>
        <p:txBody>
          <a:bodyPr/>
          <a:lstStyle/>
          <a:p>
            <a:r>
              <a:rPr lang="ja-JP" altLang="en-US" dirty="0"/>
              <a:t>テストコードの良くない実装を表す指標</a:t>
            </a:r>
            <a:endParaRPr lang="en-US" altLang="ja-JP" dirty="0"/>
          </a:p>
          <a:p>
            <a:pPr lvl="1"/>
            <a:r>
              <a:rPr lang="en-US" altLang="ja-JP" dirty="0" smtClean="0"/>
              <a:t>Beck</a:t>
            </a:r>
            <a:r>
              <a:rPr lang="ja-JP" altLang="en-US" dirty="0" smtClean="0"/>
              <a:t>ら</a:t>
            </a:r>
            <a:r>
              <a:rPr lang="en-US" altLang="ja-JP" dirty="0" smtClean="0"/>
              <a:t>[3]</a:t>
            </a:r>
            <a:r>
              <a:rPr lang="ja-JP" altLang="en-US" dirty="0" smtClean="0"/>
              <a:t>は、テストコード</a:t>
            </a:r>
            <a:r>
              <a:rPr lang="ja-JP" altLang="en-US" dirty="0"/>
              <a:t>も適切に設計することの</a:t>
            </a:r>
            <a:r>
              <a:rPr lang="ja-JP" altLang="en-US" dirty="0" smtClean="0"/>
              <a:t>重要性</a:t>
            </a:r>
            <a:r>
              <a:rPr lang="ja-JP" altLang="en-US" dirty="0"/>
              <a:t>を</a:t>
            </a:r>
            <a:r>
              <a:rPr lang="ja-JP" altLang="en-US" dirty="0" smtClean="0"/>
              <a:t>提唱した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Deursen</a:t>
            </a:r>
            <a:r>
              <a:rPr lang="en-US" altLang="ja-JP" dirty="0" smtClean="0"/>
              <a:t>[4]</a:t>
            </a:r>
            <a:r>
              <a:rPr lang="ja-JP" altLang="en-US" dirty="0" smtClean="0"/>
              <a:t>は、</a:t>
            </a:r>
            <a:r>
              <a:rPr lang="en-US" altLang="ja-JP" dirty="0" smtClean="0"/>
              <a:t>11</a:t>
            </a:r>
            <a:r>
              <a:rPr lang="ja-JP" altLang="en-US" dirty="0" smtClean="0"/>
              <a:t>種類のテストスメルを提唱した</a:t>
            </a:r>
            <a:r>
              <a:rPr lang="en-US" altLang="ja-JP" dirty="0" smtClean="0"/>
              <a:t>(</a:t>
            </a:r>
            <a:r>
              <a:rPr lang="ja-JP" altLang="en-US" dirty="0" smtClean="0"/>
              <a:t>現在</a:t>
            </a:r>
            <a:r>
              <a:rPr lang="en-US" altLang="ja-JP" dirty="0" smtClean="0"/>
              <a:t>21</a:t>
            </a:r>
            <a:r>
              <a:rPr lang="ja-JP" altLang="en-US" dirty="0" smtClean="0"/>
              <a:t>種類</a:t>
            </a:r>
            <a:r>
              <a:rPr lang="en-US" altLang="ja-JP" dirty="0" smtClean="0"/>
              <a:t>)</a:t>
            </a:r>
          </a:p>
          <a:p>
            <a:endParaRPr kumimoji="1" lang="ja-JP" alt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90276" y="6218334"/>
            <a:ext cx="6712235" cy="43675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altLang="ja-JP" sz="1100" dirty="0" smtClean="0">
                <a:solidFill>
                  <a:schemeClr val="tx2"/>
                </a:solidFill>
              </a:rPr>
              <a:t>[3] K</a:t>
            </a:r>
            <a:r>
              <a:rPr lang="en-US" altLang="ja-JP" sz="1100" dirty="0">
                <a:solidFill>
                  <a:schemeClr val="tx2"/>
                </a:solidFill>
              </a:rPr>
              <a:t>. L. Beck. Test Driven Development: By Example. Addison-Wesley, 2002</a:t>
            </a:r>
            <a:r>
              <a:rPr lang="en-US" altLang="ja-JP" sz="1100" dirty="0" smtClean="0">
                <a:solidFill>
                  <a:schemeClr val="tx2"/>
                </a:solidFill>
              </a:rPr>
              <a:t>.</a:t>
            </a:r>
          </a:p>
          <a:p>
            <a:pPr>
              <a:defRPr/>
            </a:pPr>
            <a:r>
              <a:rPr lang="en-US" altLang="ja-JP" sz="1100" dirty="0" smtClean="0">
                <a:solidFill>
                  <a:schemeClr val="tx2"/>
                </a:solidFill>
              </a:rPr>
              <a:t>[4] A</a:t>
            </a:r>
            <a:r>
              <a:rPr lang="en-US" altLang="ja-JP" sz="1100" dirty="0">
                <a:solidFill>
                  <a:schemeClr val="tx2"/>
                </a:solidFill>
              </a:rPr>
              <a:t>. </a:t>
            </a:r>
            <a:r>
              <a:rPr lang="en-US" altLang="ja-JP" sz="1100" dirty="0" err="1">
                <a:solidFill>
                  <a:schemeClr val="tx2"/>
                </a:solidFill>
              </a:rPr>
              <a:t>Deursen</a:t>
            </a:r>
            <a:r>
              <a:rPr lang="en-US" altLang="ja-JP" sz="1100" dirty="0">
                <a:solidFill>
                  <a:schemeClr val="tx2"/>
                </a:solidFill>
              </a:rPr>
              <a:t>, L. M. F. </a:t>
            </a:r>
            <a:r>
              <a:rPr lang="en-US" altLang="ja-JP" sz="1100" dirty="0" err="1">
                <a:solidFill>
                  <a:schemeClr val="tx2"/>
                </a:solidFill>
              </a:rPr>
              <a:t>Moonen</a:t>
            </a:r>
            <a:r>
              <a:rPr lang="en-US" altLang="ja-JP" sz="1100" dirty="0">
                <a:solidFill>
                  <a:schemeClr val="tx2"/>
                </a:solidFill>
              </a:rPr>
              <a:t>, A. Bergh, and G. </a:t>
            </a:r>
            <a:r>
              <a:rPr lang="en-US" altLang="ja-JP" sz="1100" dirty="0" err="1">
                <a:solidFill>
                  <a:schemeClr val="tx2"/>
                </a:solidFill>
              </a:rPr>
              <a:t>Kok</a:t>
            </a:r>
            <a:r>
              <a:rPr lang="en-US" altLang="ja-JP" sz="1100" dirty="0">
                <a:solidFill>
                  <a:schemeClr val="tx2"/>
                </a:solidFill>
              </a:rPr>
              <a:t>. Refactoring test code. Technical report, 2001.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53178" t="10202" r="37830" b="82938"/>
          <a:stretch/>
        </p:blipFill>
        <p:spPr>
          <a:xfrm>
            <a:off x="2787290" y="3324776"/>
            <a:ext cx="6297510" cy="2603543"/>
          </a:xfrm>
          <a:prstGeom prst="rect">
            <a:avLst/>
          </a:prstGeom>
        </p:spPr>
      </p:pic>
      <p:sp>
        <p:nvSpPr>
          <p:cNvPr id="7" name="角丸四角形吹き出し 6"/>
          <p:cNvSpPr/>
          <p:nvPr/>
        </p:nvSpPr>
        <p:spPr>
          <a:xfrm>
            <a:off x="8161355" y="2748312"/>
            <a:ext cx="3027849" cy="690095"/>
          </a:xfrm>
          <a:prstGeom prst="wedgeRoundRectCallout">
            <a:avLst>
              <a:gd name="adj1" fmla="val -81319"/>
              <a:gd name="adj2" fmla="val 44763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Exception Handling</a:t>
            </a:r>
            <a:endParaRPr kumimoji="1" lang="en-US" altLang="ja-JP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意図が分からない例外処理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角丸四角形吹き出し 7"/>
          <p:cNvSpPr/>
          <p:nvPr/>
        </p:nvSpPr>
        <p:spPr>
          <a:xfrm>
            <a:off x="1204313" y="2748312"/>
            <a:ext cx="2556013" cy="652249"/>
          </a:xfrm>
          <a:prstGeom prst="wedgeRoundRectCallout">
            <a:avLst>
              <a:gd name="adj1" fmla="val 90092"/>
              <a:gd name="adj2" fmla="val 52317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b="1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Defalt</a:t>
            </a:r>
            <a:r>
              <a:rPr lang="en-US" altLang="ja-JP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Test</a:t>
            </a: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メソッド名が初期状態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992544" y="4822505"/>
            <a:ext cx="5804452" cy="750404"/>
          </a:xfrm>
          <a:prstGeom prst="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吹き出し 9"/>
          <p:cNvSpPr/>
          <p:nvPr/>
        </p:nvSpPr>
        <p:spPr>
          <a:xfrm>
            <a:off x="7904357" y="5598309"/>
            <a:ext cx="3027849" cy="660020"/>
          </a:xfrm>
          <a:prstGeom prst="wedgeRoundRectCallout">
            <a:avLst>
              <a:gd name="adj1" fmla="val -73009"/>
              <a:gd name="adj2" fmla="val -96715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Assertion Roulette</a:t>
            </a:r>
            <a:endParaRPr kumimoji="1" lang="en-US" altLang="ja-JP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複数の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assert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文が存在する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36517"/>
            <a:ext cx="445604" cy="445604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413" y="2636517"/>
            <a:ext cx="445604" cy="445604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7626368" y="5580678"/>
            <a:ext cx="303143" cy="3279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138" y="5519997"/>
            <a:ext cx="445604" cy="44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65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solidFill>
                  <a:schemeClr val="bg1"/>
                </a:solidFill>
              </a:rPr>
              <a:t>研究目的とアイディア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45808" y="1550026"/>
            <a:ext cx="10757518" cy="2096538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kumimoji="1" lang="ja-JP" altLang="en-US" sz="3000" dirty="0" smtClean="0"/>
              <a:t>目的</a:t>
            </a:r>
            <a:r>
              <a:rPr kumimoji="1" lang="en-US" altLang="ja-JP" sz="3000" dirty="0" smtClean="0"/>
              <a:t>: </a:t>
            </a:r>
            <a:r>
              <a:rPr lang="ja-JP" altLang="en-US" sz="3000" dirty="0" smtClean="0"/>
              <a:t>既存の高品質のテストを推薦することで開発者を支援</a:t>
            </a:r>
            <a:endParaRPr kumimoji="1" lang="en-US" altLang="ja-JP" sz="100" dirty="0" smtClean="0"/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ja-JP" altLang="en-US" sz="2500" dirty="0" smtClean="0"/>
              <a:t>命名規則に従った可読性の高いテストコードを利用できる</a:t>
            </a:r>
            <a:endParaRPr lang="en-US" altLang="ja-JP" sz="2500" dirty="0" smtClean="0"/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ja-JP" altLang="en-US" sz="2500" dirty="0" smtClean="0"/>
              <a:t>人</a:t>
            </a:r>
            <a:r>
              <a:rPr lang="ja-JP" altLang="en-US" sz="2500" dirty="0"/>
              <a:t>によって作成された信頼性の高いテストコードを</a:t>
            </a:r>
            <a:r>
              <a:rPr lang="ja-JP" altLang="en-US" sz="2500" dirty="0" smtClean="0"/>
              <a:t>利用でき</a:t>
            </a:r>
            <a:r>
              <a:rPr lang="ja-JP" altLang="en-US" sz="2500" dirty="0"/>
              <a:t>る</a:t>
            </a:r>
            <a:endParaRPr lang="en-US" altLang="ja-JP" sz="2500" dirty="0"/>
          </a:p>
          <a:p>
            <a:pPr lvl="1"/>
            <a:endParaRPr kumimoji="1" lang="en-US" altLang="ja-JP" sz="500" dirty="0" smtClean="0"/>
          </a:p>
          <a:p>
            <a:pPr>
              <a:buClr>
                <a:schemeClr val="tx2"/>
              </a:buClr>
            </a:pPr>
            <a:r>
              <a:rPr lang="ja-JP" altLang="en-US" sz="3000" dirty="0" smtClean="0"/>
              <a:t>アイディア</a:t>
            </a:r>
            <a:r>
              <a:rPr lang="en-US" altLang="ja-JP" sz="3000" dirty="0" smtClean="0"/>
              <a:t>: </a:t>
            </a:r>
            <a:r>
              <a:rPr lang="ja-JP" altLang="en-US" sz="3000" dirty="0" smtClean="0"/>
              <a:t>類似コード間でテストコードを再利用</a:t>
            </a:r>
            <a:endParaRPr lang="en-US" altLang="ja-JP" sz="30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ja-JP" sz="28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ja-JP" sz="2800" dirty="0" smtClean="0"/>
          </a:p>
        </p:txBody>
      </p:sp>
      <p:sp>
        <p:nvSpPr>
          <p:cNvPr id="5" name="フローチャート: 代替処理 4"/>
          <p:cNvSpPr/>
          <p:nvPr/>
        </p:nvSpPr>
        <p:spPr>
          <a:xfrm>
            <a:off x="3841666" y="5463441"/>
            <a:ext cx="5628905" cy="944622"/>
          </a:xfrm>
          <a:prstGeom prst="flowChartAlternateProcess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フローチャート: 代替処理 5"/>
          <p:cNvSpPr/>
          <p:nvPr/>
        </p:nvSpPr>
        <p:spPr>
          <a:xfrm>
            <a:off x="3841666" y="4137307"/>
            <a:ext cx="5628905" cy="944622"/>
          </a:xfrm>
          <a:prstGeom prst="flowChartAlternateProcess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4234230" y="5556418"/>
            <a:ext cx="1209914" cy="744627"/>
          </a:xfrm>
          <a:prstGeom prst="rect">
            <a:avLst/>
          </a:prstGeom>
          <a:ln w="28575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T(A)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4234230" y="4224905"/>
            <a:ext cx="1209914" cy="75920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A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7994014" y="5563438"/>
            <a:ext cx="1095988" cy="74462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T(B)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994014" y="4221382"/>
            <a:ext cx="1095988" cy="75920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36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B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 flipH="1">
            <a:off x="5444144" y="5928732"/>
            <a:ext cx="2549870" cy="702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>
            <a:stCxn id="8" idx="3"/>
            <a:endCxn id="10" idx="1"/>
          </p:cNvCxnSpPr>
          <p:nvPr/>
        </p:nvCxnSpPr>
        <p:spPr>
          <a:xfrm flipV="1">
            <a:off x="5444144" y="4600985"/>
            <a:ext cx="2549870" cy="3523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>
            <a:stCxn id="7" idx="0"/>
            <a:endCxn id="8" idx="2"/>
          </p:cNvCxnSpPr>
          <p:nvPr/>
        </p:nvCxnSpPr>
        <p:spPr>
          <a:xfrm flipV="1">
            <a:off x="4839187" y="4984110"/>
            <a:ext cx="0" cy="5723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>
            <a:stCxn id="9" idx="0"/>
            <a:endCxn id="10" idx="2"/>
          </p:cNvCxnSpPr>
          <p:nvPr/>
        </p:nvCxnSpPr>
        <p:spPr>
          <a:xfrm flipV="1">
            <a:off x="8542008" y="4980588"/>
            <a:ext cx="0" cy="58285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3697152" y="3758039"/>
            <a:ext cx="2284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テストコードなし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810269" y="4666032"/>
            <a:ext cx="2061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類似コードペア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857283" y="5745910"/>
            <a:ext cx="2074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237880" y="4435199"/>
            <a:ext cx="2756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テスト対象コード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5771543" y="5976743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改変して再利用</a:t>
            </a: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7399973" y="3755266"/>
            <a:ext cx="2284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テストコードあ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り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2796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solidFill>
                  <a:schemeClr val="bg1"/>
                </a:solidFill>
              </a:rPr>
              <a:t>提案ツール</a:t>
            </a:r>
            <a:r>
              <a:rPr lang="ja-JP" altLang="en-US" dirty="0">
                <a:solidFill>
                  <a:schemeClr val="bg1"/>
                </a:solidFill>
              </a:rPr>
              <a:t>の概要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85" y="1175263"/>
            <a:ext cx="11114470" cy="562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118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bg1"/>
                </a:solidFill>
              </a:rPr>
              <a:t>Step1</a:t>
            </a:r>
            <a:r>
              <a:rPr lang="en-US" altLang="ja-JP" dirty="0">
                <a:solidFill>
                  <a:schemeClr val="bg1"/>
                </a:solidFill>
              </a:rPr>
              <a:t>: </a:t>
            </a:r>
            <a:r>
              <a:rPr lang="ja-JP" altLang="en-US" dirty="0">
                <a:solidFill>
                  <a:schemeClr val="bg1"/>
                </a:solidFill>
              </a:rPr>
              <a:t>類似コード片の検出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595438"/>
            <a:ext cx="10515600" cy="1222375"/>
          </a:xfrm>
        </p:spPr>
        <p:txBody>
          <a:bodyPr/>
          <a:lstStyle/>
          <a:p>
            <a:r>
              <a:rPr lang="ja-JP" altLang="en-US" dirty="0" smtClean="0"/>
              <a:t>類似コード検出ツール</a:t>
            </a:r>
            <a:r>
              <a:rPr lang="en-US" altLang="ja-JP" dirty="0" smtClean="0"/>
              <a:t>: NiCad[5]</a:t>
            </a:r>
          </a:p>
          <a:p>
            <a:pPr lvl="1"/>
            <a:r>
              <a:rPr lang="ja-JP" altLang="en-US" dirty="0"/>
              <a:t>ソースコードのレイアウトを変換させ，行単位でソースコードを比較する</a:t>
            </a:r>
            <a:r>
              <a:rPr lang="ja-JP" altLang="en-US" dirty="0" smtClean="0"/>
              <a:t>こと</a:t>
            </a:r>
            <a:r>
              <a:rPr lang="ja-JP" altLang="en-US" dirty="0"/>
              <a:t>で</a:t>
            </a:r>
            <a:r>
              <a:rPr lang="ja-JP" altLang="en-US" dirty="0" smtClean="0"/>
              <a:t>類似コード片を</a:t>
            </a:r>
            <a:r>
              <a:rPr lang="ja-JP" altLang="en-US" dirty="0"/>
              <a:t>検出</a:t>
            </a:r>
          </a:p>
          <a:p>
            <a:pPr lvl="1"/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788504" y="3379361"/>
            <a:ext cx="5111750" cy="2308324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dirty="0">
                <a:latin typeface="Consolas" panose="020B0609020204030204" pitchFamily="49" charset="0"/>
              </a:rPr>
              <a:t>public </a:t>
            </a:r>
            <a:r>
              <a:rPr lang="en-US" altLang="ja-JP" dirty="0" err="1">
                <a:latin typeface="Consolas" panose="020B0609020204030204" pitchFamily="49" charset="0"/>
              </a:rPr>
              <a:t>int</a:t>
            </a:r>
            <a:r>
              <a:rPr lang="en-US" altLang="ja-JP" dirty="0"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countPrice</a:t>
            </a:r>
            <a:r>
              <a:rPr lang="en-US" altLang="ja-JP" dirty="0">
                <a:latin typeface="Consolas" panose="020B0609020204030204" pitchFamily="49" charset="0"/>
              </a:rPr>
              <a:t>(</a:t>
            </a:r>
            <a:r>
              <a:rPr lang="en-US" altLang="ja-JP" dirty="0" err="1">
                <a:latin typeface="Consolas" panose="020B0609020204030204" pitchFamily="49" charset="0"/>
              </a:rPr>
              <a:t>int</a:t>
            </a:r>
            <a:r>
              <a:rPr lang="en-US" altLang="ja-JP" dirty="0"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item</a:t>
            </a:r>
            <a:r>
              <a:rPr lang="en-US" altLang="ja-JP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[]</a:t>
            </a:r>
            <a:r>
              <a:rPr lang="en-US" altLang="ja-JP" dirty="0" smtClean="0">
                <a:latin typeface="Consolas" panose="020B0609020204030204" pitchFamily="49" charset="0"/>
              </a:rPr>
              <a:t>){</a:t>
            </a:r>
            <a:endParaRPr lang="en-US" altLang="ja-JP" dirty="0">
              <a:latin typeface="Consolas" panose="020B0609020204030204" pitchFamily="49" charset="0"/>
            </a:endParaRPr>
          </a:p>
          <a:p>
            <a:r>
              <a:rPr lang="en-US" altLang="ja-JP" dirty="0">
                <a:latin typeface="Consolas" panose="020B0609020204030204" pitchFamily="49" charset="0"/>
              </a:rPr>
              <a:t>    </a:t>
            </a:r>
            <a:r>
              <a:rPr lang="en-US" altLang="ja-JP" dirty="0" err="1">
                <a:latin typeface="Consolas" panose="020B0609020204030204" pitchFamily="49" charset="0"/>
              </a:rPr>
              <a:t>int</a:t>
            </a:r>
            <a:r>
              <a:rPr lang="en-US" altLang="ja-JP" dirty="0"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totalprice</a:t>
            </a:r>
            <a:r>
              <a:rPr lang="en-US" altLang="ja-JP" dirty="0">
                <a:latin typeface="Consolas" panose="020B0609020204030204" pitchFamily="49" charset="0"/>
              </a:rPr>
              <a:t> = 0;</a:t>
            </a:r>
          </a:p>
          <a:p>
            <a:r>
              <a:rPr lang="en-US" altLang="ja-JP" dirty="0" smtClean="0">
                <a:latin typeface="Consolas" panose="020B0609020204030204" pitchFamily="49" charset="0"/>
              </a:rPr>
              <a:t>    </a:t>
            </a:r>
          </a:p>
          <a:p>
            <a:r>
              <a:rPr lang="en-US" altLang="ja-JP" dirty="0">
                <a:latin typeface="Consolas" panose="020B0609020204030204" pitchFamily="49" charset="0"/>
              </a:rPr>
              <a:t>    </a:t>
            </a:r>
            <a:r>
              <a:rPr lang="en-US" altLang="ja-JP" dirty="0" smtClean="0">
                <a:latin typeface="Consolas" panose="020B0609020204030204" pitchFamily="49" charset="0"/>
              </a:rPr>
              <a:t>for(</a:t>
            </a:r>
            <a:r>
              <a:rPr lang="en-US" altLang="ja-JP" dirty="0" err="1" smtClean="0"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latin typeface="Consolas" panose="020B0609020204030204" pitchFamily="49" charset="0"/>
              </a:rPr>
              <a:t>i</a:t>
            </a:r>
            <a:r>
              <a:rPr lang="en-US" altLang="ja-JP" dirty="0">
                <a:latin typeface="Consolas" panose="020B0609020204030204" pitchFamily="49" charset="0"/>
              </a:rPr>
              <a:t>=0; </a:t>
            </a:r>
            <a:r>
              <a:rPr lang="en-US" altLang="ja-JP" dirty="0" err="1">
                <a:latin typeface="Consolas" panose="020B0609020204030204" pitchFamily="49" charset="0"/>
              </a:rPr>
              <a:t>i</a:t>
            </a:r>
            <a:r>
              <a:rPr lang="en-US" altLang="ja-JP" dirty="0">
                <a:latin typeface="Consolas" panose="020B0609020204030204" pitchFamily="49" charset="0"/>
              </a:rPr>
              <a:t> &lt; </a:t>
            </a:r>
            <a:r>
              <a:rPr lang="en-US" altLang="ja-JP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item.length</a:t>
            </a:r>
            <a:r>
              <a:rPr lang="en-US" altLang="ja-JP" dirty="0">
                <a:latin typeface="Consolas" panose="020B0609020204030204" pitchFamily="49" charset="0"/>
              </a:rPr>
              <a:t>; </a:t>
            </a:r>
            <a:r>
              <a:rPr lang="en-US" altLang="ja-JP" dirty="0" err="1">
                <a:latin typeface="Consolas" panose="020B0609020204030204" pitchFamily="49" charset="0"/>
              </a:rPr>
              <a:t>i</a:t>
            </a:r>
            <a:r>
              <a:rPr lang="en-US" altLang="ja-JP" dirty="0" smtClean="0">
                <a:latin typeface="Consolas" panose="020B0609020204030204" pitchFamily="49" charset="0"/>
              </a:rPr>
              <a:t>++){</a:t>
            </a:r>
            <a:endParaRPr lang="en-US" altLang="ja-JP" dirty="0">
              <a:latin typeface="Consolas" panose="020B0609020204030204" pitchFamily="49" charset="0"/>
            </a:endParaRPr>
          </a:p>
          <a:p>
            <a:r>
              <a:rPr lang="en-US" altLang="ja-JP" dirty="0">
                <a:latin typeface="Consolas" panose="020B0609020204030204" pitchFamily="49" charset="0"/>
              </a:rPr>
              <a:t>        </a:t>
            </a:r>
            <a:r>
              <a:rPr lang="en-US" altLang="ja-JP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totalprice</a:t>
            </a:r>
            <a:r>
              <a:rPr lang="en-US" altLang="ja-JP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+= item[</a:t>
            </a:r>
            <a:r>
              <a:rPr lang="en-US" altLang="ja-JP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</a:t>
            </a:r>
            <a:r>
              <a:rPr lang="en-US" altLang="ja-JP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]</a:t>
            </a:r>
            <a:r>
              <a:rPr lang="en-US" altLang="ja-JP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ja-JP" dirty="0">
                <a:latin typeface="Consolas" panose="020B0609020204030204" pitchFamily="49" charset="0"/>
              </a:rPr>
              <a:t>    </a:t>
            </a:r>
            <a:r>
              <a:rPr lang="en-US" altLang="ja-JP" dirty="0" smtClean="0">
                <a:latin typeface="Consolas" panose="020B0609020204030204" pitchFamily="49" charset="0"/>
              </a:rPr>
              <a:t>}</a:t>
            </a:r>
            <a:endParaRPr lang="en-US" altLang="ja-JP" dirty="0">
              <a:latin typeface="Consolas" panose="020B0609020204030204" pitchFamily="49" charset="0"/>
            </a:endParaRPr>
          </a:p>
          <a:p>
            <a:r>
              <a:rPr lang="en-US" altLang="ja-JP" dirty="0">
                <a:latin typeface="Consolas" panose="020B0609020204030204" pitchFamily="49" charset="0"/>
              </a:rPr>
              <a:t>    return </a:t>
            </a:r>
            <a:r>
              <a:rPr lang="en-US" altLang="ja-JP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totalprice</a:t>
            </a:r>
            <a:r>
              <a:rPr lang="en-US" altLang="ja-JP" dirty="0" smtClean="0">
                <a:latin typeface="Consolas" panose="020B0609020204030204" pitchFamily="49" charset="0"/>
              </a:rPr>
              <a:t>;</a:t>
            </a:r>
            <a:endParaRPr lang="en-US" altLang="ja-JP" dirty="0">
              <a:latin typeface="Consolas" panose="020B0609020204030204" pitchFamily="49" charset="0"/>
            </a:endParaRPr>
          </a:p>
          <a:p>
            <a:r>
              <a:rPr lang="en-US" altLang="ja-JP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6562863" y="3379361"/>
            <a:ext cx="4876800" cy="2308324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dirty="0" smtClean="0">
                <a:latin typeface="Consolas" panose="020B0609020204030204" pitchFamily="49" charset="0"/>
              </a:rPr>
              <a:t>public </a:t>
            </a:r>
            <a:r>
              <a:rPr lang="en-US" altLang="ja-JP" dirty="0" err="1" smtClean="0"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latin typeface="Consolas" panose="020B0609020204030204" pitchFamily="49" charset="0"/>
              </a:rPr>
              <a:t> </a:t>
            </a:r>
            <a:r>
              <a:rPr lang="en-US" altLang="ja-JP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calcPrice</a:t>
            </a:r>
            <a:r>
              <a:rPr lang="en-US" altLang="ja-JP" dirty="0" smtClean="0">
                <a:latin typeface="Consolas" panose="020B0609020204030204" pitchFamily="49" charset="0"/>
              </a:rPr>
              <a:t>(</a:t>
            </a:r>
            <a:r>
              <a:rPr lang="en-US" altLang="ja-JP" dirty="0" err="1" smtClean="0"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latin typeface="Consolas" panose="020B0609020204030204" pitchFamily="49" charset="0"/>
              </a:rPr>
              <a:t> ...cost){</a:t>
            </a:r>
          </a:p>
          <a:p>
            <a:r>
              <a:rPr lang="ja-JP" altLang="en-US" dirty="0" smtClean="0">
                <a:latin typeface="Consolas" panose="020B0609020204030204" pitchFamily="49" charset="0"/>
              </a:rPr>
              <a:t>    </a:t>
            </a:r>
            <a:r>
              <a:rPr lang="en-US" altLang="ja-JP" dirty="0" err="1" smtClean="0"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latin typeface="Consolas" panose="020B0609020204030204" pitchFamily="49" charset="0"/>
              </a:rPr>
              <a:t> </a:t>
            </a:r>
            <a:r>
              <a:rPr lang="en-US" altLang="ja-JP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totalcost</a:t>
            </a:r>
            <a:r>
              <a:rPr lang="en-US" altLang="ja-JP" dirty="0" smtClean="0">
                <a:latin typeface="Consolas" panose="020B0609020204030204" pitchFamily="49" charset="0"/>
              </a:rPr>
              <a:t>= 0;</a:t>
            </a:r>
          </a:p>
          <a:p>
            <a:r>
              <a:rPr lang="en-US" altLang="ja-JP" dirty="0">
                <a:latin typeface="Consolas" panose="020B0609020204030204" pitchFamily="49" charset="0"/>
              </a:rPr>
              <a:t> </a:t>
            </a:r>
            <a:r>
              <a:rPr lang="en-US" altLang="ja-JP" dirty="0" smtClean="0">
                <a:latin typeface="Consolas" panose="020B0609020204030204" pitchFamily="49" charset="0"/>
              </a:rPr>
              <a:t>   </a:t>
            </a:r>
            <a:r>
              <a:rPr lang="en-US" altLang="ja-JP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ja-JP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num</a:t>
            </a:r>
            <a:r>
              <a:rPr lang="en-US" altLang="ja-JP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= </a:t>
            </a:r>
            <a:r>
              <a:rPr lang="en-US" altLang="ja-JP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cost.length</a:t>
            </a:r>
            <a:r>
              <a:rPr lang="en-US" altLang="ja-JP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</a:p>
          <a:p>
            <a:r>
              <a:rPr lang="ja-JP" altLang="en-US" dirty="0" smtClean="0">
                <a:latin typeface="Consolas" panose="020B0609020204030204" pitchFamily="49" charset="0"/>
              </a:rPr>
              <a:t>　　</a:t>
            </a:r>
            <a:r>
              <a:rPr lang="en-US" altLang="ja-JP" dirty="0" smtClean="0">
                <a:latin typeface="Consolas" panose="020B0609020204030204" pitchFamily="49" charset="0"/>
              </a:rPr>
              <a:t>for(</a:t>
            </a:r>
            <a:r>
              <a:rPr lang="en-US" altLang="ja-JP" dirty="0" err="1" smtClean="0"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latin typeface="Consolas" panose="020B0609020204030204" pitchFamily="49" charset="0"/>
              </a:rPr>
              <a:t> </a:t>
            </a:r>
            <a:r>
              <a:rPr lang="en-US" altLang="ja-JP" dirty="0" err="1" smtClean="0">
                <a:latin typeface="Consolas" panose="020B0609020204030204" pitchFamily="49" charset="0"/>
              </a:rPr>
              <a:t>i</a:t>
            </a:r>
            <a:r>
              <a:rPr lang="en-US" altLang="ja-JP" dirty="0" smtClean="0">
                <a:latin typeface="Consolas" panose="020B0609020204030204" pitchFamily="49" charset="0"/>
              </a:rPr>
              <a:t>=0; </a:t>
            </a:r>
            <a:r>
              <a:rPr lang="en-US" altLang="ja-JP" dirty="0" err="1" smtClean="0">
                <a:latin typeface="Consolas" panose="020B0609020204030204" pitchFamily="49" charset="0"/>
              </a:rPr>
              <a:t>i</a:t>
            </a:r>
            <a:r>
              <a:rPr lang="en-US" altLang="ja-JP" dirty="0" smtClean="0">
                <a:latin typeface="Consolas" panose="020B0609020204030204" pitchFamily="49" charset="0"/>
              </a:rPr>
              <a:t> &lt; </a:t>
            </a:r>
            <a:r>
              <a:rPr lang="en-US" altLang="ja-JP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num</a:t>
            </a:r>
            <a:r>
              <a:rPr lang="en-US" altLang="ja-JP" dirty="0" smtClean="0">
                <a:latin typeface="Consolas" panose="020B0609020204030204" pitchFamily="49" charset="0"/>
              </a:rPr>
              <a:t>; </a:t>
            </a:r>
            <a:r>
              <a:rPr lang="en-US" altLang="ja-JP" dirty="0" err="1" smtClean="0">
                <a:latin typeface="Consolas" panose="020B0609020204030204" pitchFamily="49" charset="0"/>
              </a:rPr>
              <a:t>i</a:t>
            </a:r>
            <a:r>
              <a:rPr lang="en-US" altLang="ja-JP" dirty="0" smtClean="0">
                <a:latin typeface="Consolas" panose="020B0609020204030204" pitchFamily="49" charset="0"/>
              </a:rPr>
              <a:t>++){</a:t>
            </a:r>
          </a:p>
          <a:p>
            <a:r>
              <a:rPr lang="en-US" altLang="ja-JP" dirty="0">
                <a:latin typeface="Consolas" panose="020B0609020204030204" pitchFamily="49" charset="0"/>
              </a:rPr>
              <a:t> </a:t>
            </a:r>
            <a:r>
              <a:rPr lang="en-US" altLang="ja-JP" dirty="0" smtClean="0">
                <a:latin typeface="Consolas" panose="020B0609020204030204" pitchFamily="49" charset="0"/>
              </a:rPr>
              <a:t>       </a:t>
            </a:r>
            <a:r>
              <a:rPr lang="en-US" altLang="ja-JP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totalcost</a:t>
            </a:r>
            <a:r>
              <a:rPr lang="en-US" altLang="ja-JP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+= cost[</a:t>
            </a:r>
            <a:r>
              <a:rPr lang="en-US" altLang="ja-JP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</a:t>
            </a:r>
            <a:r>
              <a:rPr lang="en-US" altLang="ja-JP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]</a:t>
            </a:r>
            <a:r>
              <a:rPr lang="en-US" altLang="ja-JP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altLang="ja-JP" dirty="0">
                <a:latin typeface="Consolas" panose="020B0609020204030204" pitchFamily="49" charset="0"/>
              </a:rPr>
              <a:t> </a:t>
            </a:r>
            <a:r>
              <a:rPr lang="en-US" altLang="ja-JP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ja-JP" dirty="0">
                <a:latin typeface="Consolas" panose="020B0609020204030204" pitchFamily="49" charset="0"/>
              </a:rPr>
              <a:t> </a:t>
            </a:r>
            <a:r>
              <a:rPr lang="en-US" altLang="ja-JP" dirty="0" smtClean="0">
                <a:latin typeface="Consolas" panose="020B0609020204030204" pitchFamily="49" charset="0"/>
              </a:rPr>
              <a:t>   return </a:t>
            </a:r>
            <a:r>
              <a:rPr lang="en-US" altLang="ja-JP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totalcost</a:t>
            </a:r>
            <a:r>
              <a:rPr lang="en-US" altLang="ja-JP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altLang="ja-JP" dirty="0" smtClean="0">
                <a:latin typeface="Consolas" panose="020B0609020204030204" pitchFamily="49" charset="0"/>
              </a:rPr>
              <a:t>}</a:t>
            </a:r>
            <a:endParaRPr lang="en-US" altLang="ja-JP" dirty="0">
              <a:latin typeface="Consolas" panose="020B0609020204030204" pitchFamily="49" charset="0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217255" y="5780038"/>
            <a:ext cx="2279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入力コード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片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856055" y="5780038"/>
            <a:ext cx="2279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類似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コード片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ストライプ矢印 8"/>
          <p:cNvSpPr/>
          <p:nvPr/>
        </p:nvSpPr>
        <p:spPr>
          <a:xfrm>
            <a:off x="5819778" y="3955673"/>
            <a:ext cx="908050" cy="1155700"/>
          </a:xfrm>
          <a:prstGeom prst="striped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3918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9004</TotalTime>
  <Words>1394</Words>
  <Application>Microsoft Office PowerPoint</Application>
  <PresentationFormat>ワイド画面</PresentationFormat>
  <Paragraphs>277</Paragraphs>
  <Slides>23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32" baseType="lpstr">
      <vt:lpstr>Meiryo UI</vt:lpstr>
      <vt:lpstr>ＭＳ Ｐゴシック</vt:lpstr>
      <vt:lpstr>メイリオ</vt:lpstr>
      <vt:lpstr>游ゴシック</vt:lpstr>
      <vt:lpstr>游ゴシック Light</vt:lpstr>
      <vt:lpstr>Arial</vt:lpstr>
      <vt:lpstr>Consolas</vt:lpstr>
      <vt:lpstr>Wingdings</vt:lpstr>
      <vt:lpstr>Office テーマ</vt:lpstr>
      <vt:lpstr>ソースコードの類似性に基づいた テストコード自動推薦ツールSuiteRec</vt:lpstr>
      <vt:lpstr>研究内容</vt:lpstr>
      <vt:lpstr>ソフトウェアテスト</vt:lpstr>
      <vt:lpstr>テストコード自動生成ツール</vt:lpstr>
      <vt:lpstr>自動生成ツールにおける課題</vt:lpstr>
      <vt:lpstr>テストスメル</vt:lpstr>
      <vt:lpstr>研究目的とアイディア</vt:lpstr>
      <vt:lpstr>提案ツールの概要</vt:lpstr>
      <vt:lpstr>Step1: 類似コード片の検出</vt:lpstr>
      <vt:lpstr>Step2: テストコードの検索</vt:lpstr>
      <vt:lpstr>Step3: テストスメルの検出</vt:lpstr>
      <vt:lpstr>Step4: 推薦されるテストスイートの順位付け</vt:lpstr>
      <vt:lpstr>SuiteRecのインターフェス</vt:lpstr>
      <vt:lpstr>評価実験</vt:lpstr>
      <vt:lpstr>リサーチクエスチョン(RQ)</vt:lpstr>
      <vt:lpstr>RQ1. SuiteRecは、高いカバレッジを持つ         テストコードの作成を支援できるか？</vt:lpstr>
      <vt:lpstr>RQ2. SuiteRecは、テストコード作成を削減         できるか？</vt:lpstr>
      <vt:lpstr>RQ3. SuiteRecは、テストスメルの数が少ない         テストコードの作成を支援できるか？</vt:lpstr>
      <vt:lpstr>RQ4. SuiteRecの利用は、開発者のテストコード 　　　作成タスクの認識にどう影響するか？</vt:lpstr>
      <vt:lpstr>RQ4. SuiteRecの利用は、開発者のテストコード 　　　作成タスクの認識にどう影響するか？</vt:lpstr>
      <vt:lpstr>まとめ・今後の課題</vt:lpstr>
      <vt:lpstr>議論</vt:lpstr>
      <vt:lpstr>議論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倉地 亮介</dc:creator>
  <cp:lastModifiedBy>倉地 亮介</cp:lastModifiedBy>
  <cp:revision>26</cp:revision>
  <dcterms:created xsi:type="dcterms:W3CDTF">2020-01-21T13:07:49Z</dcterms:created>
  <dcterms:modified xsi:type="dcterms:W3CDTF">2020-01-28T09:57:15Z</dcterms:modified>
</cp:coreProperties>
</file>